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61"/>
  </p:notesMasterIdLst>
  <p:sldIdLst>
    <p:sldId id="259" r:id="rId2"/>
    <p:sldId id="319" r:id="rId3"/>
    <p:sldId id="359" r:id="rId4"/>
    <p:sldId id="326" r:id="rId5"/>
    <p:sldId id="363" r:id="rId6"/>
    <p:sldId id="262" r:id="rId7"/>
    <p:sldId id="317" r:id="rId8"/>
    <p:sldId id="321" r:id="rId9"/>
    <p:sldId id="397" r:id="rId10"/>
    <p:sldId id="320" r:id="rId11"/>
    <p:sldId id="325" r:id="rId12"/>
    <p:sldId id="369" r:id="rId13"/>
    <p:sldId id="398" r:id="rId14"/>
    <p:sldId id="350" r:id="rId15"/>
    <p:sldId id="322" r:id="rId16"/>
    <p:sldId id="337" r:id="rId17"/>
    <p:sldId id="341" r:id="rId18"/>
    <p:sldId id="332" r:id="rId19"/>
    <p:sldId id="368" r:id="rId20"/>
    <p:sldId id="334" r:id="rId21"/>
    <p:sldId id="360" r:id="rId22"/>
    <p:sldId id="399" r:id="rId23"/>
    <p:sldId id="367" r:id="rId24"/>
    <p:sldId id="366" r:id="rId25"/>
    <p:sldId id="365" r:id="rId26"/>
    <p:sldId id="377" r:id="rId27"/>
    <p:sldId id="373" r:id="rId28"/>
    <p:sldId id="376" r:id="rId29"/>
    <p:sldId id="374" r:id="rId30"/>
    <p:sldId id="375" r:id="rId31"/>
    <p:sldId id="378" r:id="rId32"/>
    <p:sldId id="380" r:id="rId33"/>
    <p:sldId id="381" r:id="rId34"/>
    <p:sldId id="382" r:id="rId35"/>
    <p:sldId id="379" r:id="rId36"/>
    <p:sldId id="384" r:id="rId37"/>
    <p:sldId id="385" r:id="rId38"/>
    <p:sldId id="386" r:id="rId39"/>
    <p:sldId id="389" r:id="rId40"/>
    <p:sldId id="390" r:id="rId41"/>
    <p:sldId id="392" r:id="rId42"/>
    <p:sldId id="393" r:id="rId43"/>
    <p:sldId id="396" r:id="rId44"/>
    <p:sldId id="395" r:id="rId45"/>
    <p:sldId id="335" r:id="rId46"/>
    <p:sldId id="361" r:id="rId47"/>
    <p:sldId id="263" r:id="rId48"/>
    <p:sldId id="327" r:id="rId49"/>
    <p:sldId id="323" r:id="rId50"/>
    <p:sldId id="338" r:id="rId51"/>
    <p:sldId id="329" r:id="rId52"/>
    <p:sldId id="324" r:id="rId53"/>
    <p:sldId id="364" r:id="rId54"/>
    <p:sldId id="336" r:id="rId55"/>
    <p:sldId id="346" r:id="rId56"/>
    <p:sldId id="348" r:id="rId57"/>
    <p:sldId id="387" r:id="rId58"/>
    <p:sldId id="388" r:id="rId59"/>
    <p:sldId id="391" r:id="rId60"/>
  </p:sldIdLst>
  <p:sldSz cx="9144000" cy="6858000" type="screen4x3"/>
  <p:notesSz cx="7077075" cy="90043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ass Kalinski" initials="CK" lastIdx="1" clrIdx="0">
    <p:extLst>
      <p:ext uri="{19B8F6BF-5375-455C-9EA6-DF929625EA0E}">
        <p15:presenceInfo xmlns:p15="http://schemas.microsoft.com/office/powerpoint/2012/main" userId="0bd577e9bbd9e48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clrMru>
    <a:srgbClr val="000000"/>
    <a:srgbClr val="990000"/>
    <a:srgbClr val="FFCC00"/>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622" autoAdjust="0"/>
    <p:restoredTop sz="81152" autoAdjust="0"/>
  </p:normalViewPr>
  <p:slideViewPr>
    <p:cSldViewPr snapToGrid="0" snapToObjects="1">
      <p:cViewPr varScale="1">
        <p:scale>
          <a:sx n="72" d="100"/>
          <a:sy n="72" d="100"/>
        </p:scale>
        <p:origin x="1675" y="43"/>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JPG>
</file>

<file path=ppt/media/image11.JPG>
</file>

<file path=ppt/media/image12.jpeg>
</file>

<file path=ppt/media/image14.png>
</file>

<file path=ppt/media/image15.png>
</file>

<file path=ppt/media/image16.pn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66733" cy="45021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008705" y="0"/>
            <a:ext cx="3066733" cy="450215"/>
          </a:xfrm>
          <a:prstGeom prst="rect">
            <a:avLst/>
          </a:prstGeom>
        </p:spPr>
        <p:txBody>
          <a:bodyPr vert="horz" lIns="91440" tIns="45720" rIns="91440" bIns="45720" rtlCol="0"/>
          <a:lstStyle>
            <a:lvl1pPr algn="r">
              <a:defRPr sz="1200"/>
            </a:lvl1pPr>
          </a:lstStyle>
          <a:p>
            <a:fld id="{900B9F57-0C4C-554F-AE10-4C20574AD708}" type="datetimeFigureOut">
              <a:rPr lang="en-US" smtClean="0"/>
              <a:t>3/7/2019</a:t>
            </a:fld>
            <a:endParaRPr lang="en-US"/>
          </a:p>
        </p:txBody>
      </p:sp>
      <p:sp>
        <p:nvSpPr>
          <p:cNvPr id="4" name="Slide Image Placeholder 3"/>
          <p:cNvSpPr>
            <a:spLocks noGrp="1" noRot="1" noChangeAspect="1"/>
          </p:cNvSpPr>
          <p:nvPr>
            <p:ph type="sldImg" idx="2"/>
          </p:nvPr>
        </p:nvSpPr>
        <p:spPr>
          <a:xfrm>
            <a:off x="1287463" y="674688"/>
            <a:ext cx="4502150" cy="3376612"/>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7708" y="4277043"/>
            <a:ext cx="5661660" cy="405193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552522"/>
            <a:ext cx="3066733" cy="45021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008705" y="8552522"/>
            <a:ext cx="3066733" cy="450215"/>
          </a:xfrm>
          <a:prstGeom prst="rect">
            <a:avLst/>
          </a:prstGeom>
        </p:spPr>
        <p:txBody>
          <a:bodyPr vert="horz" lIns="91440" tIns="45720" rIns="91440" bIns="45720" rtlCol="0" anchor="b"/>
          <a:lstStyle>
            <a:lvl1pPr algn="r">
              <a:defRPr sz="1200"/>
            </a:lvl1pPr>
          </a:lstStyle>
          <a:p>
            <a:fld id="{D4B8D4FD-21CF-A04D-B704-E7293BD7FA84}" type="slidenum">
              <a:rPr lang="en-US" smtClean="0"/>
              <a:t>‹#›</a:t>
            </a:fld>
            <a:endParaRPr lang="en-US"/>
          </a:p>
        </p:txBody>
      </p:sp>
    </p:spTree>
    <p:extLst>
      <p:ext uri="{BB962C8B-B14F-4D97-AF65-F5344CB8AC3E}">
        <p14:creationId xmlns:p14="http://schemas.microsoft.com/office/powerpoint/2010/main" val="414489891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Accurate = do the metrics indicate a better fit? But not overfit.</a:t>
            </a:r>
          </a:p>
          <a:p>
            <a:r>
              <a:rPr lang="en-US" dirty="0"/>
              <a:t>Problem with ENMs: hard to ground truth “accurate”. Have to rely on model metrics.</a:t>
            </a:r>
          </a:p>
        </p:txBody>
      </p:sp>
      <p:sp>
        <p:nvSpPr>
          <p:cNvPr id="4" name="Slide Number Placeholder 3"/>
          <p:cNvSpPr>
            <a:spLocks noGrp="1"/>
          </p:cNvSpPr>
          <p:nvPr>
            <p:ph type="sldNum" sz="quarter" idx="5"/>
          </p:nvPr>
        </p:nvSpPr>
        <p:spPr/>
        <p:txBody>
          <a:bodyPr/>
          <a:lstStyle/>
          <a:p>
            <a:fld id="{D4B8D4FD-21CF-A04D-B704-E7293BD7FA84}" type="slidenum">
              <a:rPr lang="en-US" smtClean="0"/>
              <a:t>4</a:t>
            </a:fld>
            <a:endParaRPr lang="en-US"/>
          </a:p>
        </p:txBody>
      </p:sp>
    </p:spTree>
    <p:extLst>
      <p:ext uri="{BB962C8B-B14F-4D97-AF65-F5344CB8AC3E}">
        <p14:creationId xmlns:p14="http://schemas.microsoft.com/office/powerpoint/2010/main" val="26412545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b="1" dirty="0"/>
              <a:t>DO TALK WHY cWNA!!</a:t>
            </a:r>
          </a:p>
          <a:p>
            <a:endParaRPr lang="en-US" dirty="0"/>
          </a:p>
          <a:p>
            <a:r>
              <a:rPr lang="en-US" dirty="0"/>
              <a:t>Artifacts are roughly 2km squares (~2300m N/S by ~1700m E/W)</a:t>
            </a:r>
          </a:p>
          <a:p>
            <a:endParaRPr lang="en-US" dirty="0"/>
          </a:p>
          <a:p>
            <a:r>
              <a:rPr lang="en-US" dirty="0"/>
              <a:t>Options were to use data as is or do a bilinear interpolation to smooth the data. Preference is to use the data as-is. </a:t>
            </a:r>
          </a:p>
          <a:p>
            <a:r>
              <a:rPr lang="en-US" dirty="0"/>
              <a:t>Both approaches suggested by </a:t>
            </a:r>
            <a:r>
              <a:rPr lang="en-US" dirty="0" err="1"/>
              <a:t>cWNA</a:t>
            </a:r>
            <a:r>
              <a:rPr lang="en-US" dirty="0"/>
              <a:t> principle author, though he suggested the data as-is would still be viable for the intent of the thesis study.</a:t>
            </a:r>
          </a:p>
          <a:p>
            <a:endParaRPr lang="en-US" dirty="0"/>
          </a:p>
          <a:p>
            <a:r>
              <a:rPr lang="en-US" dirty="0"/>
              <a:t>Temp Ranges (adjusted):</a:t>
            </a:r>
          </a:p>
          <a:p>
            <a:pPr marL="171450" indent="-171450">
              <a:buFont typeface="Arial" panose="020B0604020202020204" pitchFamily="34" charset="0"/>
              <a:buChar char="•"/>
            </a:pPr>
            <a:r>
              <a:rPr lang="en-US" dirty="0"/>
              <a:t>OVERALL: -12C to 32.5C </a:t>
            </a:r>
          </a:p>
          <a:p>
            <a:pPr marL="171450" indent="-171450">
              <a:buFont typeface="Arial" panose="020B0604020202020204" pitchFamily="34" charset="0"/>
              <a:buChar char="•"/>
            </a:pPr>
            <a:r>
              <a:rPr lang="en-US" dirty="0"/>
              <a:t>MAT: -5.5C to 20C</a:t>
            </a:r>
          </a:p>
          <a:p>
            <a:pPr marL="171450" indent="-171450">
              <a:buFont typeface="Arial" panose="020B0604020202020204" pitchFamily="34" charset="0"/>
              <a:buChar char="•"/>
            </a:pPr>
            <a:r>
              <a:rPr lang="en-US" dirty="0"/>
              <a:t>MWMT: 4C to 32.5C</a:t>
            </a:r>
          </a:p>
          <a:p>
            <a:pPr marL="171450" indent="-171450">
              <a:buFont typeface="Arial" panose="020B0604020202020204" pitchFamily="34" charset="0"/>
              <a:buChar char="•"/>
            </a:pPr>
            <a:r>
              <a:rPr lang="en-US" dirty="0"/>
              <a:t>MCMT: -12C to 8C</a:t>
            </a:r>
          </a:p>
          <a:p>
            <a:pPr marL="171450" indent="-171450">
              <a:buFont typeface="Arial" panose="020B0604020202020204" pitchFamily="34" charset="0"/>
              <a:buChar char="•"/>
            </a:pPr>
            <a:r>
              <a:rPr lang="en-US" dirty="0"/>
              <a:t>DD0: 15 to 2047</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D4B8D4FD-21CF-A04D-B704-E7293BD7FA84}" type="slidenum">
              <a:rPr lang="en-US" smtClean="0"/>
              <a:t>14</a:t>
            </a:fld>
            <a:endParaRPr lang="en-US"/>
          </a:p>
        </p:txBody>
      </p:sp>
    </p:spTree>
    <p:extLst>
      <p:ext uri="{BB962C8B-B14F-4D97-AF65-F5344CB8AC3E}">
        <p14:creationId xmlns:p14="http://schemas.microsoft.com/office/powerpoint/2010/main" val="14301536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entirely accurate. </a:t>
            </a:r>
          </a:p>
          <a:p>
            <a:r>
              <a:rPr lang="en-US" dirty="0"/>
              <a:t>Missing HSA analysis</a:t>
            </a:r>
          </a:p>
          <a:p>
            <a:endParaRPr lang="en-US" dirty="0"/>
          </a:p>
          <a:p>
            <a:endParaRPr lang="en-US" dirty="0"/>
          </a:p>
        </p:txBody>
      </p:sp>
      <p:sp>
        <p:nvSpPr>
          <p:cNvPr id="4" name="Slide Number Placeholder 3"/>
          <p:cNvSpPr>
            <a:spLocks noGrp="1"/>
          </p:cNvSpPr>
          <p:nvPr>
            <p:ph type="sldNum" sz="quarter" idx="10"/>
          </p:nvPr>
        </p:nvSpPr>
        <p:spPr/>
        <p:txBody>
          <a:bodyPr/>
          <a:lstStyle/>
          <a:p>
            <a:fld id="{D4B8D4FD-21CF-A04D-B704-E7293BD7FA84}" type="slidenum">
              <a:rPr lang="en-US" smtClean="0"/>
              <a:t>16</a:t>
            </a:fld>
            <a:endParaRPr lang="en-US"/>
          </a:p>
        </p:txBody>
      </p:sp>
    </p:spTree>
    <p:extLst>
      <p:ext uri="{BB962C8B-B14F-4D97-AF65-F5344CB8AC3E}">
        <p14:creationId xmlns:p14="http://schemas.microsoft.com/office/powerpoint/2010/main" val="7896338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b="1" i="0" kern="1200" dirty="0">
                <a:solidFill>
                  <a:schemeClr val="tx1"/>
                </a:solidFill>
                <a:effectLst/>
                <a:latin typeface="+mn-lt"/>
                <a:ea typeface="+mn-ea"/>
                <a:cs typeface="+mn-cs"/>
              </a:rPr>
              <a:t>Speak to partial schemes. What does this address?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FC names: Linear, Quadratic, Hinge, Product, Threshold</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Leave out Hinge and Threshold given sample size is &lt;80. Also, understand that Hinge is questionable per </a:t>
            </a:r>
            <a:r>
              <a:rPr lang="en-US" sz="1200" b="0" i="0" kern="1200" dirty="0" err="1">
                <a:solidFill>
                  <a:schemeClr val="tx1"/>
                </a:solidFill>
                <a:effectLst/>
                <a:latin typeface="+mn-lt"/>
                <a:ea typeface="+mn-ea"/>
                <a:cs typeface="+mn-cs"/>
              </a:rPr>
              <a:t>Dr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Longcore</a:t>
            </a:r>
            <a:r>
              <a:rPr lang="en-US" sz="1200" b="0" i="0" kern="1200" dirty="0">
                <a:solidFill>
                  <a:schemeClr val="tx1"/>
                </a:solidFill>
                <a:effectLst/>
                <a:latin typeface="+mn-lt"/>
                <a:ea typeface="+mn-ea"/>
                <a:cs typeface="+mn-cs"/>
              </a:rPr>
              <a:t>.</a:t>
            </a:r>
          </a:p>
          <a:p>
            <a:endParaRPr lang="en-US" dirty="0"/>
          </a:p>
          <a:p>
            <a:endParaRPr lang="en-US" dirty="0"/>
          </a:p>
        </p:txBody>
      </p:sp>
      <p:sp>
        <p:nvSpPr>
          <p:cNvPr id="4" name="Slide Number Placeholder 3"/>
          <p:cNvSpPr>
            <a:spLocks noGrp="1"/>
          </p:cNvSpPr>
          <p:nvPr>
            <p:ph type="sldNum" sz="quarter" idx="10"/>
          </p:nvPr>
        </p:nvSpPr>
        <p:spPr/>
        <p:txBody>
          <a:bodyPr/>
          <a:lstStyle/>
          <a:p>
            <a:fld id="{D4B8D4FD-21CF-A04D-B704-E7293BD7FA84}" type="slidenum">
              <a:rPr lang="en-US" smtClean="0"/>
              <a:t>17</a:t>
            </a:fld>
            <a:endParaRPr lang="en-US"/>
          </a:p>
        </p:txBody>
      </p:sp>
    </p:spTree>
    <p:extLst>
      <p:ext uri="{BB962C8B-B14F-4D97-AF65-F5344CB8AC3E}">
        <p14:creationId xmlns:p14="http://schemas.microsoft.com/office/powerpoint/2010/main" val="1961857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MaxEnt sets FC by number of locations provided. </a:t>
            </a:r>
          </a:p>
          <a:p>
            <a:r>
              <a:rPr lang="en-US" dirty="0"/>
              <a:t>RM helps control for overfitting</a:t>
            </a:r>
          </a:p>
          <a:p>
            <a:endParaRPr lang="en-US" dirty="0"/>
          </a:p>
          <a:p>
            <a:r>
              <a:rPr lang="en-US" dirty="0"/>
              <a:t>Convergence raised on tuned model as testing showed it did not occur until 700+ iterations.</a:t>
            </a:r>
          </a:p>
        </p:txBody>
      </p:sp>
      <p:sp>
        <p:nvSpPr>
          <p:cNvPr id="4" name="Slide Number Placeholder 3"/>
          <p:cNvSpPr>
            <a:spLocks noGrp="1"/>
          </p:cNvSpPr>
          <p:nvPr>
            <p:ph type="sldNum" sz="quarter" idx="5"/>
          </p:nvPr>
        </p:nvSpPr>
        <p:spPr/>
        <p:txBody>
          <a:bodyPr/>
          <a:lstStyle/>
          <a:p>
            <a:fld id="{D4B8D4FD-21CF-A04D-B704-E7293BD7FA84}" type="slidenum">
              <a:rPr lang="en-US" smtClean="0"/>
              <a:t>18</a:t>
            </a:fld>
            <a:endParaRPr lang="en-US"/>
          </a:p>
        </p:txBody>
      </p:sp>
    </p:spTree>
    <p:extLst>
      <p:ext uri="{BB962C8B-B14F-4D97-AF65-F5344CB8AC3E}">
        <p14:creationId xmlns:p14="http://schemas.microsoft.com/office/powerpoint/2010/main" val="34551833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8D4FD-21CF-A04D-B704-E7293BD7FA84}" type="slidenum">
              <a:rPr lang="en-US" smtClean="0"/>
              <a:t>20</a:t>
            </a:fld>
            <a:endParaRPr lang="en-US"/>
          </a:p>
        </p:txBody>
      </p:sp>
    </p:spTree>
    <p:extLst>
      <p:ext uri="{BB962C8B-B14F-4D97-AF65-F5344CB8AC3E}">
        <p14:creationId xmlns:p14="http://schemas.microsoft.com/office/powerpoint/2010/main" val="15552736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FC names: Linear, Quadratic, Hinge, Product, Threshold</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Leave out Hinge and Threshold given sample size is &lt;80. Also, understand that Hinge is questionable per </a:t>
            </a:r>
            <a:r>
              <a:rPr lang="en-US" sz="1200" b="0" i="0" kern="1200" dirty="0" err="1">
                <a:solidFill>
                  <a:schemeClr val="tx1"/>
                </a:solidFill>
                <a:effectLst/>
                <a:latin typeface="+mn-lt"/>
                <a:ea typeface="+mn-ea"/>
                <a:cs typeface="+mn-cs"/>
              </a:rPr>
              <a:t>Dr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Longcore</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dirty="0"/>
              <a:t>Checkerboard2</a:t>
            </a:r>
          </a:p>
          <a:p>
            <a:pPr marL="171450" indent="-171450">
              <a:buFont typeface="Arial" panose="020B0604020202020204" pitchFamily="34" charset="0"/>
              <a:buChar char="•"/>
            </a:pPr>
            <a:r>
              <a:rPr lang="en-US" dirty="0"/>
              <a:t>Based on cell count</a:t>
            </a:r>
          </a:p>
          <a:p>
            <a:pPr marL="171450" indent="-171450">
              <a:buFont typeface="Arial" panose="020B0604020202020204" pitchFamily="34" charset="0"/>
              <a:buChar char="•"/>
            </a:pPr>
            <a:r>
              <a:rPr lang="en-US" dirty="0"/>
              <a:t>800m raster 147x219</a:t>
            </a:r>
          </a:p>
          <a:p>
            <a:pPr marL="171450" indent="-171450">
              <a:buFont typeface="Arial" panose="020B0604020202020204" pitchFamily="34" charset="0"/>
              <a:buChar char="•"/>
            </a:pPr>
            <a:r>
              <a:rPr lang="en-US" dirty="0"/>
              <a:t>30m raster 3638x7069</a:t>
            </a:r>
          </a:p>
          <a:p>
            <a:pPr marL="171450" indent="-171450">
              <a:buFont typeface="Arial" panose="020B0604020202020204" pitchFamily="34" charset="0"/>
              <a:buChar char="•"/>
            </a:pPr>
            <a:r>
              <a:rPr lang="en-US" dirty="0"/>
              <a:t>Extent 50km x 200km</a:t>
            </a:r>
          </a:p>
          <a:p>
            <a:endParaRPr lang="en-US" dirty="0"/>
          </a:p>
        </p:txBody>
      </p:sp>
      <p:sp>
        <p:nvSpPr>
          <p:cNvPr id="4" name="Slide Number Placeholder 3"/>
          <p:cNvSpPr>
            <a:spLocks noGrp="1"/>
          </p:cNvSpPr>
          <p:nvPr>
            <p:ph type="sldNum" sz="quarter" idx="10"/>
          </p:nvPr>
        </p:nvSpPr>
        <p:spPr/>
        <p:txBody>
          <a:bodyPr/>
          <a:lstStyle/>
          <a:p>
            <a:fld id="{D4B8D4FD-21CF-A04D-B704-E7293BD7FA84}" type="slidenum">
              <a:rPr lang="en-US" smtClean="0"/>
              <a:t>23</a:t>
            </a:fld>
            <a:endParaRPr lang="en-US"/>
          </a:p>
        </p:txBody>
      </p:sp>
    </p:spTree>
    <p:extLst>
      <p:ext uri="{BB962C8B-B14F-4D97-AF65-F5344CB8AC3E}">
        <p14:creationId xmlns:p14="http://schemas.microsoft.com/office/powerpoint/2010/main" val="21078893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the AICc range was so tight at this point in the evaluation, the AUC became the dominant metric. However, AICc was still primary on the steps leading to this. Was much more useful in the prior sorting of best models </a:t>
            </a:r>
          </a:p>
        </p:txBody>
      </p:sp>
      <p:sp>
        <p:nvSpPr>
          <p:cNvPr id="4" name="Slide Number Placeholder 3"/>
          <p:cNvSpPr>
            <a:spLocks noGrp="1"/>
          </p:cNvSpPr>
          <p:nvPr>
            <p:ph type="sldNum" sz="quarter" idx="5"/>
          </p:nvPr>
        </p:nvSpPr>
        <p:spPr/>
        <p:txBody>
          <a:bodyPr/>
          <a:lstStyle/>
          <a:p>
            <a:fld id="{D4B8D4FD-21CF-A04D-B704-E7293BD7FA84}" type="slidenum">
              <a:rPr lang="en-US" smtClean="0"/>
              <a:t>24</a:t>
            </a:fld>
            <a:endParaRPr lang="en-US"/>
          </a:p>
        </p:txBody>
      </p:sp>
    </p:spTree>
    <p:extLst>
      <p:ext uri="{BB962C8B-B14F-4D97-AF65-F5344CB8AC3E}">
        <p14:creationId xmlns:p14="http://schemas.microsoft.com/office/powerpoint/2010/main" val="23751469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AICc score had a higher range than 30m model, but also was based on a 1100 instead of a 2100 score.</a:t>
            </a:r>
          </a:p>
        </p:txBody>
      </p:sp>
      <p:sp>
        <p:nvSpPr>
          <p:cNvPr id="4" name="Slide Number Placeholder 3"/>
          <p:cNvSpPr>
            <a:spLocks noGrp="1"/>
          </p:cNvSpPr>
          <p:nvPr>
            <p:ph type="sldNum" sz="quarter" idx="5"/>
          </p:nvPr>
        </p:nvSpPr>
        <p:spPr/>
        <p:txBody>
          <a:bodyPr/>
          <a:lstStyle/>
          <a:p>
            <a:fld id="{D4B8D4FD-21CF-A04D-B704-E7293BD7FA84}" type="slidenum">
              <a:rPr lang="en-US" smtClean="0"/>
              <a:t>25</a:t>
            </a:fld>
            <a:endParaRPr lang="en-US"/>
          </a:p>
        </p:txBody>
      </p:sp>
    </p:spTree>
    <p:extLst>
      <p:ext uri="{BB962C8B-B14F-4D97-AF65-F5344CB8AC3E}">
        <p14:creationId xmlns:p14="http://schemas.microsoft.com/office/powerpoint/2010/main" val="23762381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AUC:</a:t>
            </a:r>
          </a:p>
          <a:p>
            <a:r>
              <a:rPr lang="en-US" dirty="0"/>
              <a:t>&lt;0.7 poor</a:t>
            </a:r>
          </a:p>
          <a:p>
            <a:r>
              <a:rPr lang="en-US" dirty="0"/>
              <a:t>0.7 to 0.9 moderate</a:t>
            </a:r>
          </a:p>
          <a:p>
            <a:r>
              <a:rPr lang="en-US" dirty="0"/>
              <a:t>&gt;0.9 high performance</a:t>
            </a:r>
          </a:p>
          <a:p>
            <a:endParaRPr lang="en-US" dirty="0"/>
          </a:p>
        </p:txBody>
      </p:sp>
      <p:sp>
        <p:nvSpPr>
          <p:cNvPr id="4" name="Slide Number Placeholder 3"/>
          <p:cNvSpPr>
            <a:spLocks noGrp="1"/>
          </p:cNvSpPr>
          <p:nvPr>
            <p:ph type="sldNum" sz="quarter" idx="5"/>
          </p:nvPr>
        </p:nvSpPr>
        <p:spPr/>
        <p:txBody>
          <a:bodyPr/>
          <a:lstStyle/>
          <a:p>
            <a:fld id="{D4B8D4FD-21CF-A04D-B704-E7293BD7FA84}" type="slidenum">
              <a:rPr lang="en-US" smtClean="0"/>
              <a:t>29</a:t>
            </a:fld>
            <a:endParaRPr lang="en-US"/>
          </a:p>
        </p:txBody>
      </p:sp>
    </p:spTree>
    <p:extLst>
      <p:ext uri="{BB962C8B-B14F-4D97-AF65-F5344CB8AC3E}">
        <p14:creationId xmlns:p14="http://schemas.microsoft.com/office/powerpoint/2010/main" val="5182412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AICc yields NA when the number of parameters exceeds the number of presence locations</a:t>
            </a:r>
          </a:p>
          <a:p>
            <a:r>
              <a:rPr lang="en-US" dirty="0"/>
              <a:t>AUC:</a:t>
            </a:r>
          </a:p>
          <a:p>
            <a:r>
              <a:rPr lang="en-US" dirty="0"/>
              <a:t>&lt;0.7 poor</a:t>
            </a:r>
          </a:p>
          <a:p>
            <a:r>
              <a:rPr lang="en-US" dirty="0"/>
              <a:t>0.7 to 0.9 moderate</a:t>
            </a:r>
          </a:p>
          <a:p>
            <a:r>
              <a:rPr lang="en-US" dirty="0"/>
              <a:t>&gt;0.9 high performance</a:t>
            </a:r>
          </a:p>
        </p:txBody>
      </p:sp>
      <p:sp>
        <p:nvSpPr>
          <p:cNvPr id="4" name="Slide Number Placeholder 3"/>
          <p:cNvSpPr>
            <a:spLocks noGrp="1"/>
          </p:cNvSpPr>
          <p:nvPr>
            <p:ph type="sldNum" sz="quarter" idx="5"/>
          </p:nvPr>
        </p:nvSpPr>
        <p:spPr/>
        <p:txBody>
          <a:bodyPr/>
          <a:lstStyle/>
          <a:p>
            <a:fld id="{D4B8D4FD-21CF-A04D-B704-E7293BD7FA84}" type="slidenum">
              <a:rPr lang="en-US" smtClean="0"/>
              <a:t>32</a:t>
            </a:fld>
            <a:endParaRPr lang="en-US"/>
          </a:p>
        </p:txBody>
      </p:sp>
    </p:spTree>
    <p:extLst>
      <p:ext uri="{BB962C8B-B14F-4D97-AF65-F5344CB8AC3E}">
        <p14:creationId xmlns:p14="http://schemas.microsoft.com/office/powerpoint/2010/main" val="6546824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8D4FD-21CF-A04D-B704-E7293BD7FA84}" type="slidenum">
              <a:rPr lang="en-US" smtClean="0"/>
              <a:t>5</a:t>
            </a:fld>
            <a:endParaRPr lang="en-US"/>
          </a:p>
        </p:txBody>
      </p:sp>
    </p:spTree>
    <p:extLst>
      <p:ext uri="{BB962C8B-B14F-4D97-AF65-F5344CB8AC3E}">
        <p14:creationId xmlns:p14="http://schemas.microsoft.com/office/powerpoint/2010/main" val="13598151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TALK TO THESE IN GRAPHICS ON NEXT PAGE</a:t>
            </a:r>
          </a:p>
        </p:txBody>
      </p:sp>
      <p:sp>
        <p:nvSpPr>
          <p:cNvPr id="4" name="Slide Number Placeholder 3"/>
          <p:cNvSpPr>
            <a:spLocks noGrp="1"/>
          </p:cNvSpPr>
          <p:nvPr>
            <p:ph type="sldNum" sz="quarter" idx="5"/>
          </p:nvPr>
        </p:nvSpPr>
        <p:spPr/>
        <p:txBody>
          <a:bodyPr/>
          <a:lstStyle/>
          <a:p>
            <a:fld id="{D4B8D4FD-21CF-A04D-B704-E7293BD7FA84}" type="slidenum">
              <a:rPr lang="en-US" smtClean="0"/>
              <a:t>36</a:t>
            </a:fld>
            <a:endParaRPr lang="en-US"/>
          </a:p>
        </p:txBody>
      </p:sp>
    </p:spTree>
    <p:extLst>
      <p:ext uri="{BB962C8B-B14F-4D97-AF65-F5344CB8AC3E}">
        <p14:creationId xmlns:p14="http://schemas.microsoft.com/office/powerpoint/2010/main" val="31513768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8D4FD-21CF-A04D-B704-E7293BD7FA84}" type="slidenum">
              <a:rPr lang="en-US" smtClean="0"/>
              <a:t>38</a:t>
            </a:fld>
            <a:endParaRPr lang="en-US"/>
          </a:p>
        </p:txBody>
      </p:sp>
    </p:spTree>
    <p:extLst>
      <p:ext uri="{BB962C8B-B14F-4D97-AF65-F5344CB8AC3E}">
        <p14:creationId xmlns:p14="http://schemas.microsoft.com/office/powerpoint/2010/main" val="14493469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8D4FD-21CF-A04D-B704-E7293BD7FA84}" type="slidenum">
              <a:rPr lang="en-US" smtClean="0"/>
              <a:t>39</a:t>
            </a:fld>
            <a:endParaRPr lang="en-US"/>
          </a:p>
        </p:txBody>
      </p:sp>
    </p:spTree>
    <p:extLst>
      <p:ext uri="{BB962C8B-B14F-4D97-AF65-F5344CB8AC3E}">
        <p14:creationId xmlns:p14="http://schemas.microsoft.com/office/powerpoint/2010/main" val="39435388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POSITVE SURFACE</a:t>
            </a:r>
          </a:p>
          <a:p>
            <a:pPr marL="171450" indent="-171450">
              <a:buFont typeface="Arial" panose="020B0604020202020204" pitchFamily="34" charset="0"/>
              <a:buChar char="•"/>
            </a:pPr>
            <a:r>
              <a:rPr lang="en-US" dirty="0"/>
              <a:t>Default model had higher bias for the highland areas of the extent. Red aligns with ridgeline of range</a:t>
            </a:r>
          </a:p>
          <a:p>
            <a:pPr marL="171450" indent="-171450">
              <a:buFont typeface="Arial" panose="020B0604020202020204" pitchFamily="34" charset="0"/>
              <a:buChar char="•"/>
            </a:pPr>
            <a:r>
              <a:rPr lang="en-US" dirty="0"/>
              <a:t>Tune model would have dispersed more values from this area</a:t>
            </a:r>
          </a:p>
          <a:p>
            <a:pPr marL="171450" indent="-171450">
              <a:buFont typeface="Arial" panose="020B0604020202020204" pitchFamily="34" charset="0"/>
              <a:buChar char="•"/>
            </a:pPr>
            <a:r>
              <a:rPr lang="en-US" dirty="0"/>
              <a:t>Hot spots align with the known localities of bristlecones</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NEGATIVE SURFACE</a:t>
            </a:r>
          </a:p>
          <a:p>
            <a:pPr marL="171450" indent="-171450">
              <a:buFont typeface="Arial" panose="020B0604020202020204" pitchFamily="34" charset="0"/>
              <a:buChar char="•"/>
            </a:pPr>
            <a:r>
              <a:rPr lang="en-US" dirty="0"/>
              <a:t>Large red area is Saline Valley. Little change between models as it is a salt flat. Dead zone in either model</a:t>
            </a:r>
          </a:p>
          <a:p>
            <a:pPr marL="171450" indent="-171450">
              <a:buFont typeface="Arial" panose="020B0604020202020204" pitchFamily="34" charset="0"/>
              <a:buChar char="•"/>
            </a:pPr>
            <a:r>
              <a:rPr lang="en-US" dirty="0"/>
              <a:t>Cold spots (blue) indicate where the tuning shifted the predictions. Here are areas the tuned rated higher than the default model. </a:t>
            </a:r>
          </a:p>
          <a:p>
            <a:pPr marL="171450" indent="-171450">
              <a:buFont typeface="Arial" panose="020B0604020202020204" pitchFamily="34" charset="0"/>
              <a:buChar char="•"/>
            </a:pPr>
            <a:r>
              <a:rPr lang="en-US" dirty="0"/>
              <a:t>Dispersion presents well in northern population. </a:t>
            </a:r>
          </a:p>
          <a:p>
            <a:pPr marL="171450" indent="-171450">
              <a:buFont typeface="Arial" panose="020B0604020202020204" pitchFamily="34" charset="0"/>
              <a:buChar char="•"/>
            </a:pPr>
            <a:r>
              <a:rPr lang="en-US" dirty="0"/>
              <a:t>Strong cold spot in central area does not align well with localities. Speculate there is more “suitable” terrain there but either sample bias or population has not colonized the area.</a:t>
            </a:r>
          </a:p>
          <a:p>
            <a:pPr marL="171450" indent="-171450">
              <a:buFont typeface="Arial" panose="020B0604020202020204" pitchFamily="34" charset="0"/>
              <a:buChar char="•"/>
            </a:pPr>
            <a:r>
              <a:rPr lang="en-US" dirty="0"/>
              <a:t>Weaker presentation, but some in southern area. Localities taper off there as does the terrain. </a:t>
            </a:r>
          </a:p>
        </p:txBody>
      </p:sp>
      <p:sp>
        <p:nvSpPr>
          <p:cNvPr id="4" name="Slide Number Placeholder 3"/>
          <p:cNvSpPr>
            <a:spLocks noGrp="1"/>
          </p:cNvSpPr>
          <p:nvPr>
            <p:ph type="sldNum" sz="quarter" idx="5"/>
          </p:nvPr>
        </p:nvSpPr>
        <p:spPr/>
        <p:txBody>
          <a:bodyPr/>
          <a:lstStyle/>
          <a:p>
            <a:fld id="{D4B8D4FD-21CF-A04D-B704-E7293BD7FA84}" type="slidenum">
              <a:rPr lang="en-US" smtClean="0"/>
              <a:t>40</a:t>
            </a:fld>
            <a:endParaRPr lang="en-US"/>
          </a:p>
        </p:txBody>
      </p:sp>
    </p:spTree>
    <p:extLst>
      <p:ext uri="{BB962C8B-B14F-4D97-AF65-F5344CB8AC3E}">
        <p14:creationId xmlns:p14="http://schemas.microsoft.com/office/powerpoint/2010/main" val="40274437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8D4FD-21CF-A04D-B704-E7293BD7FA84}" type="slidenum">
              <a:rPr lang="en-US" smtClean="0"/>
              <a:t>42</a:t>
            </a:fld>
            <a:endParaRPr lang="en-US"/>
          </a:p>
        </p:txBody>
      </p:sp>
    </p:spTree>
    <p:extLst>
      <p:ext uri="{BB962C8B-B14F-4D97-AF65-F5344CB8AC3E}">
        <p14:creationId xmlns:p14="http://schemas.microsoft.com/office/powerpoint/2010/main" val="32041653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8D4FD-21CF-A04D-B704-E7293BD7FA84}" type="slidenum">
              <a:rPr lang="en-US" smtClean="0"/>
              <a:t>43</a:t>
            </a:fld>
            <a:endParaRPr lang="en-US"/>
          </a:p>
        </p:txBody>
      </p:sp>
    </p:spTree>
    <p:extLst>
      <p:ext uri="{BB962C8B-B14F-4D97-AF65-F5344CB8AC3E}">
        <p14:creationId xmlns:p14="http://schemas.microsoft.com/office/powerpoint/2010/main" val="35711856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8D4FD-21CF-A04D-B704-E7293BD7FA84}" type="slidenum">
              <a:rPr lang="en-US" smtClean="0"/>
              <a:t>44</a:t>
            </a:fld>
            <a:endParaRPr lang="en-US"/>
          </a:p>
        </p:txBody>
      </p:sp>
    </p:spTree>
    <p:extLst>
      <p:ext uri="{BB962C8B-B14F-4D97-AF65-F5344CB8AC3E}">
        <p14:creationId xmlns:p14="http://schemas.microsoft.com/office/powerpoint/2010/main" val="387608498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High relief terrain challenges the modeling at both resolutions</a:t>
            </a:r>
          </a:p>
          <a:p>
            <a:endParaRPr lang="en-US" dirty="0"/>
          </a:p>
        </p:txBody>
      </p:sp>
      <p:sp>
        <p:nvSpPr>
          <p:cNvPr id="4" name="Slide Number Placeholder 3"/>
          <p:cNvSpPr>
            <a:spLocks noGrp="1"/>
          </p:cNvSpPr>
          <p:nvPr>
            <p:ph type="sldNum" sz="quarter" idx="10"/>
          </p:nvPr>
        </p:nvSpPr>
        <p:spPr/>
        <p:txBody>
          <a:bodyPr/>
          <a:lstStyle/>
          <a:p>
            <a:fld id="{D4B8D4FD-21CF-A04D-B704-E7293BD7FA84}" type="slidenum">
              <a:rPr lang="en-US" smtClean="0"/>
              <a:t>47</a:t>
            </a:fld>
            <a:endParaRPr lang="en-US"/>
          </a:p>
        </p:txBody>
      </p:sp>
    </p:spTree>
    <p:extLst>
      <p:ext uri="{BB962C8B-B14F-4D97-AF65-F5344CB8AC3E}">
        <p14:creationId xmlns:p14="http://schemas.microsoft.com/office/powerpoint/2010/main" val="28910455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iNaturalist data sometimes faulted for false identification, poor quality</a:t>
            </a:r>
          </a:p>
          <a:p>
            <a:r>
              <a:rPr lang="en-US" dirty="0"/>
              <a:t>Does not appear to be an issue in this dataset. About 10% of original data pool. </a:t>
            </a:r>
          </a:p>
        </p:txBody>
      </p:sp>
      <p:sp>
        <p:nvSpPr>
          <p:cNvPr id="4" name="Slide Number Placeholder 3"/>
          <p:cNvSpPr>
            <a:spLocks noGrp="1"/>
          </p:cNvSpPr>
          <p:nvPr>
            <p:ph type="sldNum" sz="quarter" idx="5"/>
          </p:nvPr>
        </p:nvSpPr>
        <p:spPr/>
        <p:txBody>
          <a:bodyPr/>
          <a:lstStyle/>
          <a:p>
            <a:fld id="{D4B8D4FD-21CF-A04D-B704-E7293BD7FA84}" type="slidenum">
              <a:rPr lang="en-US" smtClean="0"/>
              <a:t>48</a:t>
            </a:fld>
            <a:endParaRPr lang="en-US"/>
          </a:p>
        </p:txBody>
      </p:sp>
    </p:spTree>
    <p:extLst>
      <p:ext uri="{BB962C8B-B14F-4D97-AF65-F5344CB8AC3E}">
        <p14:creationId xmlns:p14="http://schemas.microsoft.com/office/powerpoint/2010/main" val="3964205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GCS North America 1983, NAD 83 datum</a:t>
            </a:r>
          </a:p>
          <a:p>
            <a:r>
              <a:rPr lang="en-US" dirty="0"/>
              <a:t>North American Vertical Datum of 1988 (NAVD 88)</a:t>
            </a:r>
          </a:p>
          <a:p>
            <a:endParaRPr lang="en-US" dirty="0"/>
          </a:p>
          <a:p>
            <a:r>
              <a:rPr lang="en-US" dirty="0"/>
              <a:t>Vertical resolution of NED 3 arc-sec data appears to be +/-30m. Per specs from 2000 fact sheet. Also references in a couple of other documents. </a:t>
            </a:r>
          </a:p>
          <a:p>
            <a:endParaRPr lang="en-US" dirty="0"/>
          </a:p>
          <a:p>
            <a:r>
              <a:rPr lang="en-US" dirty="0"/>
              <a:t>PRISM DEM</a:t>
            </a:r>
          </a:p>
          <a:p>
            <a:r>
              <a:rPr lang="en-US" dirty="0"/>
              <a:t>modified Gaussian filter 80m&gt;800m</a:t>
            </a:r>
          </a:p>
          <a:p>
            <a:r>
              <a:rPr lang="en-US" dirty="0"/>
              <a:t>truly circular averaging area</a:t>
            </a:r>
          </a:p>
          <a:p>
            <a:r>
              <a:rPr lang="en-US" dirty="0"/>
              <a:t>weights the surrounding grid cells in a Gaussian, or normal, distribution with distance</a:t>
            </a:r>
          </a:p>
          <a:p>
            <a:endParaRPr lang="en-US" dirty="0"/>
          </a:p>
          <a:p>
            <a:endParaRPr lang="en-US" dirty="0"/>
          </a:p>
        </p:txBody>
      </p:sp>
      <p:sp>
        <p:nvSpPr>
          <p:cNvPr id="4" name="Slide Number Placeholder 3"/>
          <p:cNvSpPr>
            <a:spLocks noGrp="1"/>
          </p:cNvSpPr>
          <p:nvPr>
            <p:ph type="sldNum" sz="quarter" idx="5"/>
          </p:nvPr>
        </p:nvSpPr>
        <p:spPr/>
        <p:txBody>
          <a:bodyPr/>
          <a:lstStyle/>
          <a:p>
            <a:fld id="{D4B8D4FD-21CF-A04D-B704-E7293BD7FA84}" type="slidenum">
              <a:rPr lang="en-US" smtClean="0"/>
              <a:t>49</a:t>
            </a:fld>
            <a:endParaRPr lang="en-US"/>
          </a:p>
        </p:txBody>
      </p:sp>
    </p:spTree>
    <p:extLst>
      <p:ext uri="{BB962C8B-B14F-4D97-AF65-F5344CB8AC3E}">
        <p14:creationId xmlns:p14="http://schemas.microsoft.com/office/powerpoint/2010/main" val="31653064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8D4FD-21CF-A04D-B704-E7293BD7FA84}" type="slidenum">
              <a:rPr lang="en-US" smtClean="0"/>
              <a:t>6</a:t>
            </a:fld>
            <a:endParaRPr lang="en-US"/>
          </a:p>
        </p:txBody>
      </p:sp>
    </p:spTree>
    <p:extLst>
      <p:ext uri="{BB962C8B-B14F-4D97-AF65-F5344CB8AC3E}">
        <p14:creationId xmlns:p14="http://schemas.microsoft.com/office/powerpoint/2010/main" val="1665123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8D4FD-21CF-A04D-B704-E7293BD7FA84}" type="slidenum">
              <a:rPr lang="en-US" smtClean="0"/>
              <a:t>50</a:t>
            </a:fld>
            <a:endParaRPr lang="en-US"/>
          </a:p>
        </p:txBody>
      </p:sp>
    </p:spTree>
    <p:extLst>
      <p:ext uri="{BB962C8B-B14F-4D97-AF65-F5344CB8AC3E}">
        <p14:creationId xmlns:p14="http://schemas.microsoft.com/office/powerpoint/2010/main" val="27721476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8D4FD-21CF-A04D-B704-E7293BD7FA84}" type="slidenum">
              <a:rPr lang="en-US" smtClean="0"/>
              <a:t>51</a:t>
            </a:fld>
            <a:endParaRPr lang="en-US"/>
          </a:p>
        </p:txBody>
      </p:sp>
    </p:spTree>
    <p:extLst>
      <p:ext uri="{BB962C8B-B14F-4D97-AF65-F5344CB8AC3E}">
        <p14:creationId xmlns:p14="http://schemas.microsoft.com/office/powerpoint/2010/main" val="882099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MaxEnt sets FC by number of locations provided. </a:t>
            </a:r>
          </a:p>
          <a:p>
            <a:r>
              <a:rPr lang="en-US" dirty="0"/>
              <a:t>RM helps control for overfitting</a:t>
            </a:r>
          </a:p>
        </p:txBody>
      </p:sp>
      <p:sp>
        <p:nvSpPr>
          <p:cNvPr id="4" name="Slide Number Placeholder 3"/>
          <p:cNvSpPr>
            <a:spLocks noGrp="1"/>
          </p:cNvSpPr>
          <p:nvPr>
            <p:ph type="sldNum" sz="quarter" idx="5"/>
          </p:nvPr>
        </p:nvSpPr>
        <p:spPr/>
        <p:txBody>
          <a:bodyPr/>
          <a:lstStyle/>
          <a:p>
            <a:fld id="{D4B8D4FD-21CF-A04D-B704-E7293BD7FA84}" type="slidenum">
              <a:rPr lang="en-US" smtClean="0"/>
              <a:t>53</a:t>
            </a:fld>
            <a:endParaRPr lang="en-US"/>
          </a:p>
        </p:txBody>
      </p:sp>
    </p:spTree>
    <p:extLst>
      <p:ext uri="{BB962C8B-B14F-4D97-AF65-F5344CB8AC3E}">
        <p14:creationId xmlns:p14="http://schemas.microsoft.com/office/powerpoint/2010/main" val="17527707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Block focuses on equal sample size</a:t>
            </a:r>
          </a:p>
          <a:p>
            <a:r>
              <a:rPr lang="en-US" dirty="0"/>
              <a:t>Checkerboard focuses on equal environment space</a:t>
            </a:r>
          </a:p>
          <a:p>
            <a:endParaRPr lang="en-US" dirty="0"/>
          </a:p>
          <a:p>
            <a:r>
              <a:rPr lang="en-US" dirty="0"/>
              <a:t>Warning given if &lt;4 bins created with checkerboard</a:t>
            </a:r>
          </a:p>
          <a:p>
            <a:endParaRPr lang="en-US" dirty="0"/>
          </a:p>
          <a:p>
            <a:r>
              <a:rPr lang="en-US" dirty="0"/>
              <a:t>I need to test to see what k works best for random k-fold and checkerboard</a:t>
            </a:r>
          </a:p>
        </p:txBody>
      </p:sp>
      <p:sp>
        <p:nvSpPr>
          <p:cNvPr id="4" name="Slide Number Placeholder 3"/>
          <p:cNvSpPr>
            <a:spLocks noGrp="1"/>
          </p:cNvSpPr>
          <p:nvPr>
            <p:ph type="sldNum" sz="quarter" idx="5"/>
          </p:nvPr>
        </p:nvSpPr>
        <p:spPr/>
        <p:txBody>
          <a:bodyPr/>
          <a:lstStyle/>
          <a:p>
            <a:fld id="{D4B8D4FD-21CF-A04D-B704-E7293BD7FA84}" type="slidenum">
              <a:rPr lang="en-US" smtClean="0"/>
              <a:t>54</a:t>
            </a:fld>
            <a:endParaRPr lang="en-US"/>
          </a:p>
        </p:txBody>
      </p:sp>
    </p:spTree>
    <p:extLst>
      <p:ext uri="{BB962C8B-B14F-4D97-AF65-F5344CB8AC3E}">
        <p14:creationId xmlns:p14="http://schemas.microsoft.com/office/powerpoint/2010/main" val="267952761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Selecting appropriate metrics for the models proved to be difficult. Not much consensus on what should be used across models for comparisons. Lots of issues with the various measures. </a:t>
            </a:r>
          </a:p>
          <a:p>
            <a:endParaRPr lang="en-US" dirty="0"/>
          </a:p>
          <a:p>
            <a:r>
              <a:rPr lang="en-US" dirty="0"/>
              <a:t>AUC: how well is the model distinguishing locations from background</a:t>
            </a:r>
          </a:p>
          <a:p>
            <a:r>
              <a:rPr lang="en-US" dirty="0"/>
              <a:t>OM: indicates proportion of test locations lower than the lowest ranking training locations. 10% excludes the lowest 10% of training sites.</a:t>
            </a:r>
          </a:p>
          <a:p>
            <a:r>
              <a:rPr lang="en-US" dirty="0" err="1"/>
              <a:t>AICc</a:t>
            </a:r>
            <a:r>
              <a:rPr lang="en-US" dirty="0"/>
              <a:t>: lower better</a:t>
            </a:r>
          </a:p>
        </p:txBody>
      </p:sp>
      <p:sp>
        <p:nvSpPr>
          <p:cNvPr id="4" name="Slide Number Placeholder 3"/>
          <p:cNvSpPr>
            <a:spLocks noGrp="1"/>
          </p:cNvSpPr>
          <p:nvPr>
            <p:ph type="sldNum" sz="quarter" idx="5"/>
          </p:nvPr>
        </p:nvSpPr>
        <p:spPr/>
        <p:txBody>
          <a:bodyPr/>
          <a:lstStyle/>
          <a:p>
            <a:fld id="{D4B8D4FD-21CF-A04D-B704-E7293BD7FA84}" type="slidenum">
              <a:rPr lang="en-US" smtClean="0"/>
              <a:t>55</a:t>
            </a:fld>
            <a:endParaRPr lang="en-US"/>
          </a:p>
        </p:txBody>
      </p:sp>
    </p:spTree>
    <p:extLst>
      <p:ext uri="{BB962C8B-B14F-4D97-AF65-F5344CB8AC3E}">
        <p14:creationId xmlns:p14="http://schemas.microsoft.com/office/powerpoint/2010/main" val="61929314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8D4FD-21CF-A04D-B704-E7293BD7FA84}" type="slidenum">
              <a:rPr lang="en-US" smtClean="0"/>
              <a:t>58</a:t>
            </a:fld>
            <a:endParaRPr lang="en-US"/>
          </a:p>
        </p:txBody>
      </p:sp>
    </p:spTree>
    <p:extLst>
      <p:ext uri="{BB962C8B-B14F-4D97-AF65-F5344CB8AC3E}">
        <p14:creationId xmlns:p14="http://schemas.microsoft.com/office/powerpoint/2010/main" val="23445413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8D4FD-21CF-A04D-B704-E7293BD7FA84}" type="slidenum">
              <a:rPr lang="en-US" smtClean="0"/>
              <a:t>59</a:t>
            </a:fld>
            <a:endParaRPr lang="en-US"/>
          </a:p>
        </p:txBody>
      </p:sp>
    </p:spTree>
    <p:extLst>
      <p:ext uri="{BB962C8B-B14F-4D97-AF65-F5344CB8AC3E}">
        <p14:creationId xmlns:p14="http://schemas.microsoft.com/office/powerpoint/2010/main" val="7005656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Bef>
                <a:spcPct val="0"/>
              </a:spcBef>
              <a:defRPr/>
            </a:pPr>
            <a:r>
              <a:rPr lang="en-US" sz="1600" b="1" dirty="0">
                <a:latin typeface="Arial"/>
                <a:cs typeface="Arial"/>
              </a:rPr>
              <a:t>Vary covariate resolutions</a:t>
            </a:r>
          </a:p>
          <a:p>
            <a:pPr marL="285750" indent="-285750">
              <a:spcBef>
                <a:spcPct val="0"/>
              </a:spcBef>
              <a:buFont typeface="Arial" panose="020B0604020202020204" pitchFamily="34" charset="0"/>
              <a:buChar char="•"/>
              <a:defRPr/>
            </a:pPr>
            <a:r>
              <a:rPr lang="en-US" dirty="0">
                <a:solidFill>
                  <a:schemeClr val="bg2">
                    <a:lumMod val="10000"/>
                  </a:schemeClr>
                </a:solidFill>
                <a:latin typeface="Arial"/>
                <a:cs typeface="Arial"/>
              </a:rPr>
              <a:t>Two DEM resolutions (30m and 800m)</a:t>
            </a:r>
          </a:p>
          <a:p>
            <a:pPr marL="285750" indent="-285750">
              <a:spcBef>
                <a:spcPct val="0"/>
              </a:spcBef>
              <a:buFont typeface="Arial" panose="020B0604020202020204" pitchFamily="34" charset="0"/>
              <a:buChar char="•"/>
              <a:defRPr/>
            </a:pPr>
            <a:r>
              <a:rPr lang="en-US" dirty="0">
                <a:solidFill>
                  <a:schemeClr val="bg2">
                    <a:lumMod val="10000"/>
                  </a:schemeClr>
                </a:solidFill>
                <a:latin typeface="Arial"/>
                <a:cs typeface="Arial"/>
              </a:rPr>
              <a:t>Climate variables matched to DEM resolution</a:t>
            </a:r>
          </a:p>
          <a:p>
            <a:pPr lvl="0">
              <a:spcBef>
                <a:spcPct val="0"/>
              </a:spcBef>
              <a:defRPr/>
            </a:pPr>
            <a:endParaRPr lang="en-US" dirty="0">
              <a:latin typeface="Arial"/>
              <a:cs typeface="Arial"/>
            </a:endParaRPr>
          </a:p>
          <a:p>
            <a:pPr lvl="0">
              <a:spcBef>
                <a:spcPct val="0"/>
              </a:spcBef>
              <a:defRPr/>
            </a:pPr>
            <a:r>
              <a:rPr lang="en-US" sz="1600" b="1" dirty="0">
                <a:latin typeface="Arial"/>
                <a:cs typeface="Arial"/>
              </a:rPr>
              <a:t>Tuned versus default MaxEnt model</a:t>
            </a:r>
          </a:p>
          <a:p>
            <a:pPr marL="285750" indent="-285750">
              <a:spcBef>
                <a:spcPct val="0"/>
              </a:spcBef>
              <a:buFont typeface="Arial" panose="020B0604020202020204" pitchFamily="34" charset="0"/>
              <a:buChar char="•"/>
              <a:defRPr/>
            </a:pPr>
            <a:r>
              <a:rPr lang="en-US" dirty="0">
                <a:solidFill>
                  <a:schemeClr val="bg2">
                    <a:lumMod val="10000"/>
                  </a:schemeClr>
                </a:solidFill>
                <a:latin typeface="Arial"/>
                <a:cs typeface="Arial"/>
              </a:rPr>
              <a:t>Use “standard” MaxEnt parameters for default model</a:t>
            </a:r>
          </a:p>
          <a:p>
            <a:pPr marL="285750" indent="-285750">
              <a:spcBef>
                <a:spcPct val="0"/>
              </a:spcBef>
              <a:buFont typeface="Arial" panose="020B0604020202020204" pitchFamily="34" charset="0"/>
              <a:buChar char="•"/>
              <a:defRPr/>
            </a:pPr>
            <a:r>
              <a:rPr lang="en-US" dirty="0">
                <a:solidFill>
                  <a:schemeClr val="bg2">
                    <a:lumMod val="10000"/>
                  </a:schemeClr>
                </a:solidFill>
                <a:latin typeface="Arial"/>
                <a:cs typeface="Arial"/>
              </a:rPr>
              <a:t>Test to develop tuned MaxEnt parameters</a:t>
            </a:r>
          </a:p>
          <a:p>
            <a:pPr lvl="0">
              <a:spcBef>
                <a:spcPct val="0"/>
              </a:spcBef>
              <a:defRPr/>
            </a:pPr>
            <a:endParaRPr lang="en-US" dirty="0">
              <a:latin typeface="Arial"/>
              <a:cs typeface="Arial"/>
            </a:endParaRPr>
          </a:p>
          <a:p>
            <a:pPr lvl="0">
              <a:spcBef>
                <a:spcPct val="0"/>
              </a:spcBef>
              <a:defRPr/>
            </a:pPr>
            <a:r>
              <a:rPr lang="en-US" sz="1600" b="1" dirty="0">
                <a:latin typeface="Arial"/>
                <a:cs typeface="Arial"/>
              </a:rPr>
              <a:t>Compare and contrast MaxEnt outputs</a:t>
            </a:r>
          </a:p>
          <a:p>
            <a:pPr marL="285750" indent="-285750">
              <a:spcBef>
                <a:spcPct val="0"/>
              </a:spcBef>
              <a:buFont typeface="Arial" panose="020B0604020202020204" pitchFamily="34" charset="0"/>
              <a:buChar char="•"/>
              <a:defRPr/>
            </a:pPr>
            <a:r>
              <a:rPr lang="en-US" dirty="0">
                <a:solidFill>
                  <a:srgbClr val="323232"/>
                </a:solidFill>
                <a:latin typeface="Arial"/>
                <a:cs typeface="Arial"/>
              </a:rPr>
              <a:t>Four model combinations</a:t>
            </a:r>
          </a:p>
          <a:p>
            <a:pPr marL="285750" indent="-285750">
              <a:spcBef>
                <a:spcPct val="0"/>
              </a:spcBef>
              <a:buFont typeface="Arial" panose="020B0604020202020204" pitchFamily="34" charset="0"/>
              <a:buChar char="•"/>
              <a:defRPr/>
            </a:pPr>
            <a:r>
              <a:rPr lang="en-US" dirty="0">
                <a:solidFill>
                  <a:srgbClr val="323232"/>
                </a:solidFill>
                <a:latin typeface="Arial"/>
                <a:cs typeface="Arial"/>
              </a:rPr>
              <a:t>Performance metric driven comparisons</a:t>
            </a:r>
          </a:p>
          <a:p>
            <a:pPr marL="285750" indent="-285750">
              <a:spcBef>
                <a:spcPct val="0"/>
              </a:spcBef>
              <a:buFont typeface="Arial" panose="020B0604020202020204" pitchFamily="34" charset="0"/>
              <a:buChar char="•"/>
              <a:defRPr/>
            </a:pPr>
            <a:r>
              <a:rPr lang="en-US" dirty="0">
                <a:solidFill>
                  <a:srgbClr val="323232"/>
                </a:solidFill>
                <a:latin typeface="Arial"/>
                <a:cs typeface="Arial"/>
              </a:rPr>
              <a:t>Spatial comparison of model outputs</a:t>
            </a:r>
          </a:p>
          <a:p>
            <a:endParaRPr lang="en-US" dirty="0"/>
          </a:p>
        </p:txBody>
      </p:sp>
      <p:sp>
        <p:nvSpPr>
          <p:cNvPr id="4" name="Slide Number Placeholder 3"/>
          <p:cNvSpPr>
            <a:spLocks noGrp="1"/>
          </p:cNvSpPr>
          <p:nvPr>
            <p:ph type="sldNum" sz="quarter" idx="10"/>
          </p:nvPr>
        </p:nvSpPr>
        <p:spPr/>
        <p:txBody>
          <a:bodyPr/>
          <a:lstStyle/>
          <a:p>
            <a:fld id="{D4B8D4FD-21CF-A04D-B704-E7293BD7FA84}" type="slidenum">
              <a:rPr lang="en-US" smtClean="0"/>
              <a:t>7</a:t>
            </a:fld>
            <a:endParaRPr lang="en-US"/>
          </a:p>
        </p:txBody>
      </p:sp>
    </p:spTree>
    <p:extLst>
      <p:ext uri="{BB962C8B-B14F-4D97-AF65-F5344CB8AC3E}">
        <p14:creationId xmlns:p14="http://schemas.microsoft.com/office/powerpoint/2010/main" val="28709611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why this species:</a:t>
            </a:r>
          </a:p>
          <a:p>
            <a:pPr marL="285750" lvl="0" indent="-285750">
              <a:spcBef>
                <a:spcPct val="0"/>
              </a:spcBef>
              <a:buFont typeface="Arial" panose="020B0604020202020204" pitchFamily="34" charset="0"/>
              <a:buChar char="•"/>
              <a:defRPr/>
            </a:pPr>
            <a:r>
              <a:rPr lang="en-US" sz="1200" dirty="0">
                <a:solidFill>
                  <a:schemeClr val="bg2">
                    <a:lumMod val="10000"/>
                  </a:schemeClr>
                </a:solidFill>
                <a:latin typeface="Arial"/>
                <a:cs typeface="Arial"/>
              </a:rPr>
              <a:t>High elevation niche with high relief terrain</a:t>
            </a:r>
          </a:p>
          <a:p>
            <a:pPr marL="285750" lvl="0" indent="-285750">
              <a:spcBef>
                <a:spcPct val="0"/>
              </a:spcBef>
              <a:buFont typeface="Arial" panose="020B0604020202020204" pitchFamily="34" charset="0"/>
              <a:buChar char="•"/>
              <a:defRPr/>
            </a:pPr>
            <a:r>
              <a:rPr lang="en-US" sz="1200" dirty="0">
                <a:solidFill>
                  <a:schemeClr val="bg2">
                    <a:lumMod val="10000"/>
                  </a:schemeClr>
                </a:solidFill>
                <a:latin typeface="Arial"/>
                <a:cs typeface="Arial"/>
              </a:rPr>
              <a:t>Limited habitat range</a:t>
            </a:r>
          </a:p>
          <a:p>
            <a:pPr marL="285750" lvl="0" indent="-285750">
              <a:spcBef>
                <a:spcPct val="0"/>
              </a:spcBef>
              <a:buFont typeface="Arial" panose="020B0604020202020204" pitchFamily="34" charset="0"/>
              <a:buChar char="•"/>
              <a:defRPr/>
            </a:pPr>
            <a:r>
              <a:rPr lang="en-US" sz="1200" dirty="0">
                <a:solidFill>
                  <a:schemeClr val="bg2">
                    <a:lumMod val="10000"/>
                  </a:schemeClr>
                </a:solidFill>
                <a:latin typeface="Arial"/>
                <a:cs typeface="Arial"/>
              </a:rPr>
              <a:t>Small set of key climate variables</a:t>
            </a:r>
          </a:p>
          <a:p>
            <a:pPr marL="285750" lvl="0" indent="-285750">
              <a:spcBef>
                <a:spcPct val="0"/>
              </a:spcBef>
              <a:buFont typeface="Arial" panose="020B0604020202020204" pitchFamily="34" charset="0"/>
              <a:buChar char="•"/>
              <a:defRPr/>
            </a:pPr>
            <a:r>
              <a:rPr lang="en-US" sz="1200">
                <a:solidFill>
                  <a:schemeClr val="bg2">
                    <a:lumMod val="10000"/>
                  </a:schemeClr>
                </a:solidFill>
                <a:latin typeface="Arial"/>
                <a:cs typeface="Arial"/>
              </a:rPr>
              <a:t>Sufficient presence data</a:t>
            </a:r>
          </a:p>
          <a:p>
            <a:endParaRPr lang="en-US" dirty="0"/>
          </a:p>
          <a:p>
            <a:r>
              <a:rPr lang="en-US" dirty="0"/>
              <a:t>GCS North America 1983, NAD 83 datum</a:t>
            </a:r>
          </a:p>
          <a:p>
            <a:r>
              <a:rPr lang="en-US" dirty="0"/>
              <a:t>North American Vertical Datum of 1988 (NAVD 88)</a:t>
            </a:r>
          </a:p>
          <a:p>
            <a:endParaRPr lang="en-US" dirty="0"/>
          </a:p>
          <a:p>
            <a:r>
              <a:rPr lang="en-US" dirty="0"/>
              <a:t>Vertical resolution of NED 3 arc-sec data appears to be +/-30m. Per specs from 2000 fact sheet. Also references in a couple of other documents. </a:t>
            </a:r>
          </a:p>
          <a:p>
            <a:endParaRPr lang="en-US" dirty="0"/>
          </a:p>
          <a:p>
            <a:r>
              <a:rPr lang="en-US" dirty="0"/>
              <a:t>PRISM DEM</a:t>
            </a:r>
          </a:p>
          <a:p>
            <a:r>
              <a:rPr lang="en-US" dirty="0"/>
              <a:t>modified Gaussian filter 80m&gt;800m</a:t>
            </a:r>
          </a:p>
          <a:p>
            <a:r>
              <a:rPr lang="en-US" dirty="0"/>
              <a:t>truly circular averaging area</a:t>
            </a:r>
          </a:p>
          <a:p>
            <a:r>
              <a:rPr lang="en-US" dirty="0"/>
              <a:t>weights the surrounding grid cells in a Gaussian, or normal, distribution with distance</a:t>
            </a:r>
          </a:p>
          <a:p>
            <a:endParaRPr lang="en-US" dirty="0"/>
          </a:p>
          <a:p>
            <a:endParaRPr lang="en-US" dirty="0"/>
          </a:p>
        </p:txBody>
      </p:sp>
      <p:sp>
        <p:nvSpPr>
          <p:cNvPr id="4" name="Slide Number Placeholder 3"/>
          <p:cNvSpPr>
            <a:spLocks noGrp="1"/>
          </p:cNvSpPr>
          <p:nvPr>
            <p:ph type="sldNum" sz="quarter" idx="5"/>
          </p:nvPr>
        </p:nvSpPr>
        <p:spPr/>
        <p:txBody>
          <a:bodyPr/>
          <a:lstStyle/>
          <a:p>
            <a:fld id="{D4B8D4FD-21CF-A04D-B704-E7293BD7FA84}" type="slidenum">
              <a:rPr lang="en-US" smtClean="0"/>
              <a:t>9</a:t>
            </a:fld>
            <a:endParaRPr lang="en-US"/>
          </a:p>
        </p:txBody>
      </p:sp>
    </p:spTree>
    <p:extLst>
      <p:ext uri="{BB962C8B-B14F-4D97-AF65-F5344CB8AC3E}">
        <p14:creationId xmlns:p14="http://schemas.microsoft.com/office/powerpoint/2010/main" val="16384685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8D4FD-21CF-A04D-B704-E7293BD7FA84}" type="slidenum">
              <a:rPr lang="en-US" smtClean="0"/>
              <a:t>10</a:t>
            </a:fld>
            <a:endParaRPr lang="en-US"/>
          </a:p>
        </p:txBody>
      </p:sp>
    </p:spTree>
    <p:extLst>
      <p:ext uri="{BB962C8B-B14F-4D97-AF65-F5344CB8AC3E}">
        <p14:creationId xmlns:p14="http://schemas.microsoft.com/office/powerpoint/2010/main" val="18930253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8D4FD-21CF-A04D-B704-E7293BD7FA84}" type="slidenum">
              <a:rPr lang="en-US" smtClean="0"/>
              <a:t>11</a:t>
            </a:fld>
            <a:endParaRPr lang="en-US"/>
          </a:p>
        </p:txBody>
      </p:sp>
    </p:spTree>
    <p:extLst>
      <p:ext uri="{BB962C8B-B14F-4D97-AF65-F5344CB8AC3E}">
        <p14:creationId xmlns:p14="http://schemas.microsoft.com/office/powerpoint/2010/main" val="3190759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8D4FD-21CF-A04D-B704-E7293BD7FA84}" type="slidenum">
              <a:rPr lang="en-US" smtClean="0"/>
              <a:t>12</a:t>
            </a:fld>
            <a:endParaRPr lang="en-US"/>
          </a:p>
        </p:txBody>
      </p:sp>
    </p:spTree>
    <p:extLst>
      <p:ext uri="{BB962C8B-B14F-4D97-AF65-F5344CB8AC3E}">
        <p14:creationId xmlns:p14="http://schemas.microsoft.com/office/powerpoint/2010/main" val="8161937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D4B8D4FD-21CF-A04D-B704-E7293BD7FA84}" type="slidenum">
              <a:rPr lang="en-US" smtClean="0"/>
              <a:t>13</a:t>
            </a:fld>
            <a:endParaRPr lang="en-US"/>
          </a:p>
        </p:txBody>
      </p:sp>
    </p:spTree>
    <p:extLst>
      <p:ext uri="{BB962C8B-B14F-4D97-AF65-F5344CB8AC3E}">
        <p14:creationId xmlns:p14="http://schemas.microsoft.com/office/powerpoint/2010/main" val="2355103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emf"/><Relationship Id="rId4" Type="http://schemas.openxmlformats.org/officeDocument/2006/relationships/image" Target="../media/image2.jp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5" name="Picture 4" descr="Spatial Sciences Institute wordmark.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997700" y="6462798"/>
            <a:ext cx="1841498" cy="300096"/>
          </a:xfrm>
          <a:prstGeom prst="rect">
            <a:avLst/>
          </a:prstGeom>
        </p:spPr>
      </p:pic>
      <p:pic>
        <p:nvPicPr>
          <p:cNvPr id="3" name="Picture 2" descr="USC-Dornsife-Cardinal-Black-on-White-RGB.jp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85751" y="5948775"/>
            <a:ext cx="2470149" cy="815150"/>
          </a:xfrm>
          <a:prstGeom prst="rect">
            <a:avLst/>
          </a:prstGeom>
        </p:spPr>
      </p:pic>
      <p:sp>
        <p:nvSpPr>
          <p:cNvPr id="8" name="Rectangle 7"/>
          <p:cNvSpPr/>
          <p:nvPr userDrawn="1"/>
        </p:nvSpPr>
        <p:spPr>
          <a:xfrm flipV="1">
            <a:off x="0" y="5778500"/>
            <a:ext cx="9144000" cy="50800"/>
          </a:xfrm>
          <a:prstGeom prst="rect">
            <a:avLst/>
          </a:prstGeom>
          <a:solidFill>
            <a:srgbClr val="990000"/>
          </a:solidFill>
          <a:ln>
            <a:no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pic>
        <p:nvPicPr>
          <p:cNvPr id="11" name="Picture 10" descr="Small Use Shield_GoldOnTrans.eps"/>
          <p:cNvPicPr>
            <a:picLocks noChangeAspect="1"/>
          </p:cNvPicPr>
          <p:nvPr userDrawn="1"/>
        </p:nvPicPr>
        <p:blipFill>
          <a:blip r:embed="rId5"/>
          <a:stretch>
            <a:fillRect/>
          </a:stretch>
        </p:blipFill>
        <p:spPr>
          <a:xfrm>
            <a:off x="8201027" y="238127"/>
            <a:ext cx="748239" cy="748239"/>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7350" y="1338793"/>
            <a:ext cx="9129299" cy="2200275"/>
          </a:xfrm>
          <a:prstGeom prst="rect">
            <a:avLst/>
          </a:prstGeom>
        </p:spPr>
        <p:txBody>
          <a:bodyPr vert="horz" lIns="91440" tIns="45720" rIns="91440" bIns="45720" rtlCol="0" anchor="ctr">
            <a:normAutofit/>
          </a:bodyPr>
          <a:lstStyle/>
          <a:p>
            <a:pPr lvl="0" algn="ctr">
              <a:spcBef>
                <a:spcPct val="0"/>
              </a:spcBef>
              <a:defRPr/>
            </a:pPr>
            <a:r>
              <a:rPr lang="en-US" sz="4400" dirty="0">
                <a:solidFill>
                  <a:srgbClr val="990000"/>
                </a:solidFill>
                <a:latin typeface="Arial" panose="020B0604020202020204" pitchFamily="34" charset="0"/>
                <a:ea typeface="+mj-ea"/>
                <a:cs typeface="Arial" panose="020B0604020202020204" pitchFamily="34" charset="0"/>
              </a:rPr>
              <a:t>Impacts of Covariate Scale and Model Tuning on Maxent Modeling</a:t>
            </a:r>
            <a:br>
              <a:rPr kumimoji="0" lang="en-US" sz="4400" u="none" strike="noStrike" kern="1200" cap="none" spc="0" normalizeH="0" baseline="0" noProof="0" dirty="0">
                <a:ln>
                  <a:noFill/>
                </a:ln>
                <a:solidFill>
                  <a:srgbClr val="990000"/>
                </a:solidFill>
                <a:effectLst/>
                <a:uLnTx/>
                <a:uFillTx/>
                <a:latin typeface="Arial" panose="020B0604020202020204" pitchFamily="34" charset="0"/>
                <a:ea typeface="+mj-ea"/>
                <a:cs typeface="Arial" panose="020B0604020202020204" pitchFamily="34" charset="0"/>
              </a:rPr>
            </a:br>
            <a:r>
              <a:rPr lang="en-US" sz="3600" dirty="0">
                <a:latin typeface="Arial" panose="020B0604020202020204" pitchFamily="34" charset="0"/>
                <a:cs typeface="Arial" panose="020B0604020202020204" pitchFamily="34" charset="0"/>
              </a:rPr>
              <a:t>An Example Using Bristlecone Pine Data</a:t>
            </a:r>
            <a:endParaRPr kumimoji="0" lang="en-US" sz="3600" u="none" strike="noStrike" kern="1200" cap="none" spc="0" normalizeH="0" baseline="0" noProof="0" dirty="0">
              <a:ln>
                <a:noFill/>
              </a:ln>
              <a:solidFill>
                <a:srgbClr val="990000"/>
              </a:solidFill>
              <a:effectLst/>
              <a:uLnTx/>
              <a:uFillTx/>
              <a:latin typeface="Arial" panose="020B0604020202020204" pitchFamily="34" charset="0"/>
              <a:ea typeface="+mj-ea"/>
              <a:cs typeface="Arial" panose="020B0604020202020204" pitchFamily="34" charset="0"/>
            </a:endParaRPr>
          </a:p>
        </p:txBody>
      </p:sp>
      <p:sp>
        <p:nvSpPr>
          <p:cNvPr id="5" name="Subtitle 2"/>
          <p:cNvSpPr txBox="1">
            <a:spLocks/>
          </p:cNvSpPr>
          <p:nvPr/>
        </p:nvSpPr>
        <p:spPr>
          <a:xfrm>
            <a:off x="7349" y="3390899"/>
            <a:ext cx="9129299" cy="1651881"/>
          </a:xfrm>
          <a:prstGeom prst="rect">
            <a:avLst/>
          </a:prstGeom>
        </p:spPr>
        <p:txBody>
          <a:bodyPr vert="horz" lIns="91440" tIns="45720" rIns="91440" bIns="45720" rtlCol="0">
            <a:normAutofit fontScale="92500" lnSpcReduction="10000"/>
          </a:bodyPr>
          <a:lstStyle/>
          <a:p>
            <a:pPr marL="0" marR="0" lvl="0" indent="0" algn="ctr" defTabSz="457200" rtl="0" eaLnBrk="1" fontAlgn="auto" latinLnBrk="0" hangingPunct="1">
              <a:lnSpc>
                <a:spcPct val="100000"/>
              </a:lnSpc>
              <a:spcBef>
                <a:spcPct val="20000"/>
              </a:spcBef>
              <a:spcAft>
                <a:spcPts val="0"/>
              </a:spcAft>
              <a:buClrTx/>
              <a:buSzTx/>
              <a:buFont typeface="Arial"/>
              <a:buNone/>
              <a:tabLst/>
              <a:defRPr/>
            </a:pPr>
            <a:endParaRPr kumimoji="0" lang="en-US" sz="2400" u="none" strike="noStrike" kern="1200" cap="none" spc="0" normalizeH="0" baseline="0" noProof="0" dirty="0">
              <a:solidFill>
                <a:schemeClr val="bg2">
                  <a:lumMod val="10000"/>
                </a:schemeClr>
              </a:solidFill>
              <a:effectLst/>
              <a:uLnTx/>
              <a:uFillTx/>
              <a:latin typeface="Arial" panose="020B0604020202020204" pitchFamily="34" charset="0"/>
              <a:cs typeface="Arial" panose="020B0604020202020204" pitchFamily="34" charset="0"/>
            </a:endParaRPr>
          </a:p>
          <a:p>
            <a:pPr marL="0" marR="0" lvl="0" indent="0" algn="ctr" defTabSz="457200" rtl="0" eaLnBrk="1" fontAlgn="auto" latinLnBrk="0" hangingPunct="1">
              <a:lnSpc>
                <a:spcPct val="100000"/>
              </a:lnSpc>
              <a:spcBef>
                <a:spcPct val="20000"/>
              </a:spcBef>
              <a:spcAft>
                <a:spcPts val="0"/>
              </a:spcAft>
              <a:buClrTx/>
              <a:buSzTx/>
              <a:buFont typeface="Arial"/>
              <a:buNone/>
              <a:tabLst/>
              <a:defRPr/>
            </a:pPr>
            <a:r>
              <a:rPr lang="en-US" sz="3000" dirty="0">
                <a:latin typeface="Arial" panose="020B0604020202020204" pitchFamily="34" charset="0"/>
                <a:cs typeface="Arial" panose="020B0604020202020204" pitchFamily="34" charset="0"/>
              </a:rPr>
              <a:t>Thesis Defense</a:t>
            </a:r>
          </a:p>
          <a:p>
            <a:pPr marL="0" marR="0" lvl="0" indent="0" algn="ctr" defTabSz="457200" rtl="0" eaLnBrk="1" fontAlgn="auto" latinLnBrk="0" hangingPunct="1">
              <a:lnSpc>
                <a:spcPct val="100000"/>
              </a:lnSpc>
              <a:spcBef>
                <a:spcPct val="20000"/>
              </a:spcBef>
              <a:spcAft>
                <a:spcPts val="0"/>
              </a:spcAft>
              <a:buClrTx/>
              <a:buSzTx/>
              <a:buFont typeface="Arial"/>
              <a:buNone/>
              <a:tabLst/>
              <a:defRPr/>
            </a:pPr>
            <a:endParaRPr kumimoji="0" lang="en-US" sz="2400" i="1" u="none" strike="noStrike" kern="1200" cap="none" spc="0" normalizeH="0" baseline="0" noProof="0" dirty="0">
              <a:solidFill>
                <a:schemeClr val="bg2">
                  <a:lumMod val="10000"/>
                </a:schemeClr>
              </a:solidFill>
              <a:effectLst/>
              <a:uLnTx/>
              <a:uFillTx/>
              <a:latin typeface="Arial" panose="020B0604020202020204" pitchFamily="34" charset="0"/>
              <a:cs typeface="Arial" panose="020B0604020202020204" pitchFamily="34" charset="0"/>
            </a:endParaRPr>
          </a:p>
          <a:p>
            <a:pPr marL="0" marR="0" lvl="0" indent="0" algn="ctr" defTabSz="457200" rtl="0" eaLnBrk="1" fontAlgn="auto" latinLnBrk="0" hangingPunct="1">
              <a:lnSpc>
                <a:spcPct val="100000"/>
              </a:lnSpc>
              <a:spcBef>
                <a:spcPct val="20000"/>
              </a:spcBef>
              <a:spcAft>
                <a:spcPts val="0"/>
              </a:spcAft>
              <a:buClrTx/>
              <a:buSzTx/>
              <a:buFont typeface="Arial"/>
              <a:buNone/>
              <a:tabLst/>
              <a:defRPr/>
            </a:pPr>
            <a:r>
              <a:rPr kumimoji="0" lang="en-US" sz="2200" u="none" strike="noStrike" kern="1200" cap="none" spc="0" normalizeH="0" baseline="0" noProof="0" dirty="0">
                <a:solidFill>
                  <a:schemeClr val="bg2">
                    <a:lumMod val="10000"/>
                  </a:schemeClr>
                </a:solidFill>
                <a:effectLst/>
                <a:uLnTx/>
                <a:uFillTx/>
                <a:latin typeface="Arial" panose="020B0604020202020204" pitchFamily="34" charset="0"/>
                <a:cs typeface="Arial" panose="020B0604020202020204" pitchFamily="34" charset="0"/>
              </a:rPr>
              <a:t>Cass Kalinski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panose="020B0604020202020204" pitchFamily="34" charset="0"/>
                <a:cs typeface="Arial" panose="020B0604020202020204" pitchFamily="34" charset="0"/>
              </a:rPr>
              <a:t>SECTION TITLE</a:t>
            </a:r>
            <a:r>
              <a:rPr kumimoji="0" lang="en-US" sz="1100" b="1" u="none" strike="noStrike" kern="1200" cap="none" spc="0" normalizeH="0" noProof="0" dirty="0">
                <a:ln>
                  <a:noFill/>
                </a:ln>
                <a:solidFill>
                  <a:schemeClr val="bg1"/>
                </a:solidFill>
                <a:effectLst/>
                <a:uLnTx/>
                <a:uFillTx/>
                <a:latin typeface="Arial" panose="020B0604020202020204" pitchFamily="34" charset="0"/>
                <a:cs typeface="Arial" panose="020B0604020202020204" pitchFamily="34" charset="0"/>
              </a:rPr>
              <a:t>  |  2</a:t>
            </a:r>
            <a:endParaRPr kumimoji="0" lang="en-US" sz="1100" b="1" u="none" strike="noStrike" kern="1200" cap="none" spc="0" normalizeH="0" baseline="0" noProof="0" dirty="0">
              <a:ln>
                <a:noFill/>
              </a:ln>
              <a:solidFill>
                <a:schemeClr val="bg1"/>
              </a:solidFill>
              <a:effectLst/>
              <a:uLnTx/>
              <a:uFillTx/>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3FA45CBF-8449-4285-836F-2FCE899C5D1A}"/>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Study Area Selection</a:t>
            </a:r>
          </a:p>
        </p:txBody>
      </p:sp>
      <p:pic>
        <p:nvPicPr>
          <p:cNvPr id="7" name="Picture 6">
            <a:extLst>
              <a:ext uri="{FF2B5EF4-FFF2-40B4-BE49-F238E27FC236}">
                <a16:creationId xmlns:a16="http://schemas.microsoft.com/office/drawing/2014/main" id="{9DE05CE0-EABA-48C2-84DE-FCBADF9D416E}"/>
              </a:ext>
            </a:extLst>
          </p:cNvPr>
          <p:cNvPicPr>
            <a:picLocks noChangeAspect="1"/>
          </p:cNvPicPr>
          <p:nvPr/>
        </p:nvPicPr>
        <p:blipFill>
          <a:blip r:embed="rId3"/>
          <a:stretch>
            <a:fillRect/>
          </a:stretch>
        </p:blipFill>
        <p:spPr>
          <a:xfrm>
            <a:off x="289390" y="1475097"/>
            <a:ext cx="5057161" cy="3907806"/>
          </a:xfrm>
          <a:prstGeom prst="rect">
            <a:avLst/>
          </a:prstGeom>
          <a:ln>
            <a:solidFill>
              <a:srgbClr val="000000"/>
            </a:solidFill>
          </a:ln>
        </p:spPr>
      </p:pic>
      <p:sp>
        <p:nvSpPr>
          <p:cNvPr id="8" name="TextBox 7">
            <a:extLst>
              <a:ext uri="{FF2B5EF4-FFF2-40B4-BE49-F238E27FC236}">
                <a16:creationId xmlns:a16="http://schemas.microsoft.com/office/drawing/2014/main" id="{118A2FC2-058E-4A6E-A0BA-EA3AAB13EF1A}"/>
              </a:ext>
            </a:extLst>
          </p:cNvPr>
          <p:cNvSpPr txBox="1"/>
          <p:nvPr/>
        </p:nvSpPr>
        <p:spPr>
          <a:xfrm>
            <a:off x="5733826" y="1341411"/>
            <a:ext cx="3120784" cy="1969770"/>
          </a:xfrm>
          <a:prstGeom prst="rect">
            <a:avLst/>
          </a:prstGeom>
          <a:noFill/>
        </p:spPr>
        <p:txBody>
          <a:bodyPr wrap="square" rtlCol="0">
            <a:spAutoFit/>
          </a:bodyPr>
          <a:lstStyle/>
          <a:p>
            <a:pPr lvl="0">
              <a:spcBef>
                <a:spcPct val="0"/>
              </a:spcBef>
              <a:defRPr/>
            </a:pPr>
            <a:r>
              <a:rPr lang="en-US" sz="2400" b="1" dirty="0">
                <a:latin typeface="Arial" panose="020B0604020202020204" pitchFamily="34" charset="0"/>
                <a:cs typeface="Arial" panose="020B0604020202020204" pitchFamily="34" charset="0"/>
              </a:rPr>
              <a:t>4 Major Areas</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panose="020B0604020202020204" pitchFamily="34" charset="0"/>
                <a:cs typeface="Arial" panose="020B0604020202020204" pitchFamily="34" charset="0"/>
              </a:rPr>
              <a:t>Eastern California</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panose="020B0604020202020204" pitchFamily="34" charset="0"/>
                <a:cs typeface="Arial" panose="020B0604020202020204" pitchFamily="34" charset="0"/>
              </a:rPr>
              <a:t>Great Basin, NV</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panose="020B0604020202020204" pitchFamily="34" charset="0"/>
                <a:cs typeface="Arial" panose="020B0604020202020204" pitchFamily="34" charset="0"/>
              </a:rPr>
              <a:t>Mt Charleston, NV</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panose="020B0604020202020204" pitchFamily="34" charset="0"/>
                <a:cs typeface="Arial" panose="020B0604020202020204" pitchFamily="34" charset="0"/>
              </a:rPr>
              <a:t>Utah</a:t>
            </a:r>
          </a:p>
          <a:p>
            <a:pPr lvl="0">
              <a:spcBef>
                <a:spcPct val="0"/>
              </a:spcBef>
              <a:defRPr/>
            </a:pPr>
            <a:endParaRPr lang="en-US" dirty="0">
              <a:latin typeface="Arial" panose="020B0604020202020204" pitchFamily="34" charset="0"/>
              <a:cs typeface="Arial" panose="020B0604020202020204" pitchFamily="34" charset="0"/>
            </a:endParaRPr>
          </a:p>
        </p:txBody>
      </p:sp>
      <p:graphicFrame>
        <p:nvGraphicFramePr>
          <p:cNvPr id="9" name="Table 8">
            <a:extLst>
              <a:ext uri="{FF2B5EF4-FFF2-40B4-BE49-F238E27FC236}">
                <a16:creationId xmlns:a16="http://schemas.microsoft.com/office/drawing/2014/main" id="{08D8B718-4333-4FEE-B90E-6FA9FD507A7B}"/>
              </a:ext>
            </a:extLst>
          </p:cNvPr>
          <p:cNvGraphicFramePr>
            <a:graphicFrameLocks noGrp="1"/>
          </p:cNvGraphicFramePr>
          <p:nvPr>
            <p:extLst>
              <p:ext uri="{D42A27DB-BD31-4B8C-83A1-F6EECF244321}">
                <p14:modId xmlns:p14="http://schemas.microsoft.com/office/powerpoint/2010/main" val="1003881988"/>
              </p:ext>
            </p:extLst>
          </p:nvPr>
        </p:nvGraphicFramePr>
        <p:xfrm>
          <a:off x="5531906" y="4419309"/>
          <a:ext cx="3486150" cy="1097280"/>
        </p:xfrm>
        <a:graphic>
          <a:graphicData uri="http://schemas.openxmlformats.org/drawingml/2006/table">
            <a:tbl>
              <a:tblPr firstRow="1" firstCol="1" bandRow="1">
                <a:tableStyleId>{5C22544A-7EE6-4342-B048-85BDC9FD1C3A}</a:tableStyleId>
              </a:tblPr>
              <a:tblGrid>
                <a:gridCol w="2457450">
                  <a:extLst>
                    <a:ext uri="{9D8B030D-6E8A-4147-A177-3AD203B41FA5}">
                      <a16:colId xmlns:a16="http://schemas.microsoft.com/office/drawing/2014/main" val="309607298"/>
                    </a:ext>
                  </a:extLst>
                </a:gridCol>
                <a:gridCol w="1028700">
                  <a:extLst>
                    <a:ext uri="{9D8B030D-6E8A-4147-A177-3AD203B41FA5}">
                      <a16:colId xmlns:a16="http://schemas.microsoft.com/office/drawing/2014/main" val="2211618857"/>
                    </a:ext>
                  </a:extLst>
                </a:gridCol>
              </a:tblGrid>
              <a:tr h="0">
                <a:tc>
                  <a:txBody>
                    <a:bodyPr/>
                    <a:lstStyle/>
                    <a:p>
                      <a:pPr marL="0" marR="0" algn="ctr">
                        <a:spcBef>
                          <a:spcPts val="0"/>
                        </a:spcBef>
                        <a:spcAft>
                          <a:spcPts val="0"/>
                        </a:spcAft>
                      </a:pPr>
                      <a:r>
                        <a:rPr lang="en-US" sz="1200">
                          <a:effectLst/>
                        </a:rPr>
                        <a:t>Area</a:t>
                      </a:r>
                      <a:endPar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a:effectLst/>
                        </a:rPr>
                        <a:t>Count</a:t>
                      </a:r>
                      <a:endPar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tc>
                <a:extLst>
                  <a:ext uri="{0D108BD9-81ED-4DB2-BD59-A6C34878D82A}">
                    <a16:rowId xmlns:a16="http://schemas.microsoft.com/office/drawing/2014/main" val="1557884001"/>
                  </a:ext>
                </a:extLst>
              </a:tr>
              <a:tr h="0">
                <a:tc>
                  <a:txBody>
                    <a:bodyPr/>
                    <a:lstStyle/>
                    <a:p>
                      <a:pPr marL="0" marR="0" algn="l">
                        <a:spcBef>
                          <a:spcPts val="0"/>
                        </a:spcBef>
                        <a:spcAft>
                          <a:spcPts val="0"/>
                        </a:spcAft>
                      </a:pPr>
                      <a:r>
                        <a:rPr lang="en-US" sz="1200">
                          <a:effectLst/>
                        </a:rPr>
                        <a:t>Easthern California</a:t>
                      </a:r>
                      <a:endPar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dirty="0">
                          <a:effectLst/>
                        </a:rPr>
                        <a:t>109</a:t>
                      </a:r>
                      <a:endParaRPr lang="en-US" sz="1200" dirty="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tc>
                <a:extLst>
                  <a:ext uri="{0D108BD9-81ED-4DB2-BD59-A6C34878D82A}">
                    <a16:rowId xmlns:a16="http://schemas.microsoft.com/office/drawing/2014/main" val="1138671099"/>
                  </a:ext>
                </a:extLst>
              </a:tr>
              <a:tr h="0">
                <a:tc>
                  <a:txBody>
                    <a:bodyPr/>
                    <a:lstStyle/>
                    <a:p>
                      <a:pPr marL="0" marR="0" algn="l">
                        <a:spcBef>
                          <a:spcPts val="0"/>
                        </a:spcBef>
                        <a:spcAft>
                          <a:spcPts val="0"/>
                        </a:spcAft>
                      </a:pPr>
                      <a:r>
                        <a:rPr lang="en-US" sz="1200">
                          <a:effectLst/>
                        </a:rPr>
                        <a:t>Great Basin, NV</a:t>
                      </a:r>
                      <a:endPar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a:effectLst/>
                        </a:rPr>
                        <a:t>23</a:t>
                      </a:r>
                      <a:endPar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tc>
                <a:extLst>
                  <a:ext uri="{0D108BD9-81ED-4DB2-BD59-A6C34878D82A}">
                    <a16:rowId xmlns:a16="http://schemas.microsoft.com/office/drawing/2014/main" val="1216931933"/>
                  </a:ext>
                </a:extLst>
              </a:tr>
              <a:tr h="0">
                <a:tc>
                  <a:txBody>
                    <a:bodyPr/>
                    <a:lstStyle/>
                    <a:p>
                      <a:pPr marL="0" marR="0" algn="l">
                        <a:spcBef>
                          <a:spcPts val="0"/>
                        </a:spcBef>
                        <a:spcAft>
                          <a:spcPts val="0"/>
                        </a:spcAft>
                      </a:pPr>
                      <a:r>
                        <a:rPr lang="en-US" sz="1200">
                          <a:effectLst/>
                        </a:rPr>
                        <a:t>Mount Charleston, NV</a:t>
                      </a:r>
                      <a:endPar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a:effectLst/>
                        </a:rPr>
                        <a:t>19</a:t>
                      </a:r>
                      <a:endPar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tc>
                <a:extLst>
                  <a:ext uri="{0D108BD9-81ED-4DB2-BD59-A6C34878D82A}">
                    <a16:rowId xmlns:a16="http://schemas.microsoft.com/office/drawing/2014/main" val="3274569688"/>
                  </a:ext>
                </a:extLst>
              </a:tr>
              <a:tr h="0">
                <a:tc>
                  <a:txBody>
                    <a:bodyPr/>
                    <a:lstStyle/>
                    <a:p>
                      <a:pPr marL="0" marR="0" algn="l">
                        <a:spcBef>
                          <a:spcPts val="0"/>
                        </a:spcBef>
                        <a:spcAft>
                          <a:spcPts val="0"/>
                        </a:spcAft>
                      </a:pPr>
                      <a:r>
                        <a:rPr lang="en-US" sz="1200">
                          <a:effectLst/>
                        </a:rPr>
                        <a:t>Utah</a:t>
                      </a:r>
                      <a:endPar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a:effectLst/>
                        </a:rPr>
                        <a:t>29</a:t>
                      </a:r>
                      <a:endPar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tc>
                <a:extLst>
                  <a:ext uri="{0D108BD9-81ED-4DB2-BD59-A6C34878D82A}">
                    <a16:rowId xmlns:a16="http://schemas.microsoft.com/office/drawing/2014/main" val="2612749032"/>
                  </a:ext>
                </a:extLst>
              </a:tr>
              <a:tr h="0">
                <a:tc>
                  <a:txBody>
                    <a:bodyPr/>
                    <a:lstStyle/>
                    <a:p>
                      <a:pPr marL="0" marR="0" algn="l">
                        <a:spcBef>
                          <a:spcPts val="0"/>
                        </a:spcBef>
                        <a:spcAft>
                          <a:spcPts val="0"/>
                        </a:spcAft>
                      </a:pPr>
                      <a:r>
                        <a:rPr lang="en-US" sz="1200">
                          <a:effectLst/>
                        </a:rPr>
                        <a:t>TOTAL</a:t>
                      </a:r>
                      <a:endPar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dirty="0">
                          <a:effectLst/>
                        </a:rPr>
                        <a:t>180</a:t>
                      </a:r>
                      <a:endParaRPr lang="en-US" sz="1200" dirty="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tc>
                <a:extLst>
                  <a:ext uri="{0D108BD9-81ED-4DB2-BD59-A6C34878D82A}">
                    <a16:rowId xmlns:a16="http://schemas.microsoft.com/office/drawing/2014/main" val="515061195"/>
                  </a:ext>
                </a:extLst>
              </a:tr>
            </a:tbl>
          </a:graphicData>
        </a:graphic>
      </p:graphicFrame>
    </p:spTree>
    <p:extLst>
      <p:ext uri="{BB962C8B-B14F-4D97-AF65-F5344CB8AC3E}">
        <p14:creationId xmlns:p14="http://schemas.microsoft.com/office/powerpoint/2010/main" val="42683540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2" name="TextBox 1">
            <a:extLst>
              <a:ext uri="{FF2B5EF4-FFF2-40B4-BE49-F238E27FC236}">
                <a16:creationId xmlns:a16="http://schemas.microsoft.com/office/drawing/2014/main" id="{3FA45CBF-8449-4285-836F-2FCE899C5D1A}"/>
              </a:ext>
            </a:extLst>
          </p:cNvPr>
          <p:cNvSpPr txBox="1"/>
          <p:nvPr/>
        </p:nvSpPr>
        <p:spPr>
          <a:xfrm>
            <a:off x="5518671" y="994786"/>
            <a:ext cx="2840020"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Study Area</a:t>
            </a:r>
          </a:p>
        </p:txBody>
      </p:sp>
      <p:pic>
        <p:nvPicPr>
          <p:cNvPr id="7" name="Picture 6">
            <a:extLst>
              <a:ext uri="{FF2B5EF4-FFF2-40B4-BE49-F238E27FC236}">
                <a16:creationId xmlns:a16="http://schemas.microsoft.com/office/drawing/2014/main" id="{9DE05CE0-EABA-48C2-84DE-FCBADF9D416E}"/>
              </a:ext>
            </a:extLst>
          </p:cNvPr>
          <p:cNvPicPr>
            <a:picLocks noChangeAspect="1"/>
          </p:cNvPicPr>
          <p:nvPr/>
        </p:nvPicPr>
        <p:blipFill>
          <a:blip r:embed="rId3"/>
          <a:stretch>
            <a:fillRect/>
          </a:stretch>
        </p:blipFill>
        <p:spPr>
          <a:xfrm>
            <a:off x="0" y="22464"/>
            <a:ext cx="5282004" cy="6835534"/>
          </a:xfrm>
          <a:prstGeom prst="rect">
            <a:avLst/>
          </a:prstGeom>
          <a:ln>
            <a:solidFill>
              <a:srgbClr val="000000"/>
            </a:solidFill>
          </a:ln>
        </p:spPr>
      </p:pic>
      <p:sp>
        <p:nvSpPr>
          <p:cNvPr id="8" name="TextBox 7">
            <a:extLst>
              <a:ext uri="{FF2B5EF4-FFF2-40B4-BE49-F238E27FC236}">
                <a16:creationId xmlns:a16="http://schemas.microsoft.com/office/drawing/2014/main" id="{118A2FC2-058E-4A6E-A0BA-EA3AAB13EF1A}"/>
              </a:ext>
            </a:extLst>
          </p:cNvPr>
          <p:cNvSpPr txBox="1"/>
          <p:nvPr/>
        </p:nvSpPr>
        <p:spPr>
          <a:xfrm>
            <a:off x="5411096" y="1859339"/>
            <a:ext cx="3732904" cy="2492990"/>
          </a:xfrm>
          <a:prstGeom prst="rect">
            <a:avLst/>
          </a:prstGeom>
          <a:noFill/>
        </p:spPr>
        <p:txBody>
          <a:bodyPr wrap="square" rtlCol="0">
            <a:spAutoFit/>
          </a:bodyPr>
          <a:lstStyle/>
          <a:p>
            <a:pPr lvl="0">
              <a:spcBef>
                <a:spcPct val="0"/>
              </a:spcBef>
              <a:defRPr/>
            </a:pPr>
            <a:r>
              <a:rPr lang="en-US" sz="2400" b="1" dirty="0">
                <a:latin typeface="Arial"/>
                <a:cs typeface="Arial"/>
              </a:rPr>
              <a:t>White Mountains - </a:t>
            </a:r>
          </a:p>
          <a:p>
            <a:pPr lvl="0">
              <a:spcBef>
                <a:spcPct val="0"/>
              </a:spcBef>
              <a:defRPr/>
            </a:pPr>
            <a:r>
              <a:rPr lang="en-US" sz="2400" b="1" dirty="0">
                <a:latin typeface="Arial"/>
                <a:cs typeface="Arial"/>
              </a:rPr>
              <a:t>Inyo Mountains</a:t>
            </a:r>
          </a:p>
          <a:p>
            <a:pPr marL="285750" indent="-285750">
              <a:spcBef>
                <a:spcPct val="0"/>
              </a:spcBef>
              <a:buFont typeface="Arial" panose="020B0604020202020204" pitchFamily="34" charset="0"/>
              <a:buChar char="•"/>
              <a:defRPr/>
            </a:pPr>
            <a:r>
              <a:rPr lang="en-US" dirty="0">
                <a:solidFill>
                  <a:schemeClr val="bg2">
                    <a:lumMod val="10000"/>
                  </a:schemeClr>
                </a:solidFill>
                <a:latin typeface="Arial"/>
                <a:cs typeface="Arial"/>
              </a:rPr>
              <a:t>Highest concentration (76)</a:t>
            </a:r>
          </a:p>
          <a:p>
            <a:pPr marL="285750" indent="-285750">
              <a:spcBef>
                <a:spcPct val="0"/>
              </a:spcBef>
              <a:buFont typeface="Arial" panose="020B0604020202020204" pitchFamily="34" charset="0"/>
              <a:buChar char="•"/>
              <a:defRPr/>
            </a:pPr>
            <a:r>
              <a:rPr lang="en-US" dirty="0">
                <a:solidFill>
                  <a:schemeClr val="bg2">
                    <a:lumMod val="10000"/>
                  </a:schemeClr>
                </a:solidFill>
                <a:latin typeface="Arial"/>
                <a:cs typeface="Arial"/>
              </a:rPr>
              <a:t>Good weather station coverage for climate data</a:t>
            </a:r>
          </a:p>
          <a:p>
            <a:pPr marL="285750" indent="-285750">
              <a:spcBef>
                <a:spcPct val="0"/>
              </a:spcBef>
              <a:buFont typeface="Arial" panose="020B0604020202020204" pitchFamily="34" charset="0"/>
              <a:buChar char="•"/>
              <a:defRPr/>
            </a:pPr>
            <a:r>
              <a:rPr lang="en-US" dirty="0">
                <a:solidFill>
                  <a:schemeClr val="bg2">
                    <a:lumMod val="10000"/>
                  </a:schemeClr>
                </a:solidFill>
                <a:latin typeface="Arial"/>
                <a:cs typeface="Arial"/>
              </a:rPr>
              <a:t>~50km x ~185km rectangle</a:t>
            </a:r>
          </a:p>
          <a:p>
            <a:pPr marL="742950" lvl="1" indent="-285750">
              <a:spcBef>
                <a:spcPct val="0"/>
              </a:spcBef>
              <a:buFont typeface="Arial" panose="020B0604020202020204" pitchFamily="34" charset="0"/>
              <a:buChar char="•"/>
              <a:defRPr/>
            </a:pPr>
            <a:endParaRPr lang="en-US" dirty="0">
              <a:solidFill>
                <a:schemeClr val="bg2">
                  <a:lumMod val="10000"/>
                </a:schemeClr>
              </a:solidFill>
              <a:latin typeface="Arial"/>
              <a:cs typeface="Arial"/>
            </a:endParaRPr>
          </a:p>
          <a:p>
            <a:pPr>
              <a:spcBef>
                <a:spcPct val="0"/>
              </a:spcBef>
              <a:defRPr/>
            </a:pPr>
            <a:endParaRPr lang="en-US" dirty="0">
              <a:solidFill>
                <a:schemeClr val="bg2">
                  <a:lumMod val="10000"/>
                </a:schemeClr>
              </a:solidFill>
              <a:latin typeface="Arial"/>
              <a:cs typeface="Arial"/>
            </a:endParaRPr>
          </a:p>
        </p:txBody>
      </p:sp>
    </p:spTree>
    <p:extLst>
      <p:ext uri="{BB962C8B-B14F-4D97-AF65-F5344CB8AC3E}">
        <p14:creationId xmlns:p14="http://schemas.microsoft.com/office/powerpoint/2010/main" val="12232254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panose="020B0604020202020204" pitchFamily="34" charset="0"/>
                <a:cs typeface="Arial" panose="020B0604020202020204" pitchFamily="34" charset="0"/>
              </a:rPr>
              <a:t>SECTION TITLE</a:t>
            </a:r>
            <a:r>
              <a:rPr kumimoji="0" lang="en-US" sz="1100" b="1" u="none" strike="noStrike" kern="1200" cap="none" spc="0" normalizeH="0" noProof="0" dirty="0">
                <a:ln>
                  <a:noFill/>
                </a:ln>
                <a:solidFill>
                  <a:schemeClr val="bg1"/>
                </a:solidFill>
                <a:effectLst/>
                <a:uLnTx/>
                <a:uFillTx/>
                <a:latin typeface="Arial" panose="020B0604020202020204" pitchFamily="34" charset="0"/>
                <a:cs typeface="Arial" panose="020B0604020202020204" pitchFamily="34" charset="0"/>
              </a:rPr>
              <a:t>  |  2</a:t>
            </a:r>
            <a:endParaRPr kumimoji="0" lang="en-US" sz="1100" b="1" u="none" strike="noStrike" kern="1200" cap="none" spc="0" normalizeH="0" baseline="0" noProof="0" dirty="0">
              <a:ln>
                <a:noFill/>
              </a:ln>
              <a:solidFill>
                <a:schemeClr val="bg1"/>
              </a:solidFill>
              <a:effectLst/>
              <a:uLnTx/>
              <a:uFillTx/>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3FA45CBF-8449-4285-836F-2FCE899C5D1A}"/>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Utah Prediction Area</a:t>
            </a:r>
          </a:p>
        </p:txBody>
      </p:sp>
      <p:pic>
        <p:nvPicPr>
          <p:cNvPr id="7" name="Picture 6">
            <a:extLst>
              <a:ext uri="{FF2B5EF4-FFF2-40B4-BE49-F238E27FC236}">
                <a16:creationId xmlns:a16="http://schemas.microsoft.com/office/drawing/2014/main" id="{9DE05CE0-EABA-48C2-84DE-FCBADF9D416E}"/>
              </a:ext>
            </a:extLst>
          </p:cNvPr>
          <p:cNvPicPr>
            <a:picLocks noChangeAspect="1"/>
          </p:cNvPicPr>
          <p:nvPr/>
        </p:nvPicPr>
        <p:blipFill>
          <a:blip r:embed="rId3"/>
          <a:stretch>
            <a:fillRect/>
          </a:stretch>
        </p:blipFill>
        <p:spPr>
          <a:xfrm>
            <a:off x="2010248" y="2795712"/>
            <a:ext cx="5057161" cy="2379840"/>
          </a:xfrm>
          <a:prstGeom prst="rect">
            <a:avLst/>
          </a:prstGeom>
          <a:ln>
            <a:solidFill>
              <a:srgbClr val="000000"/>
            </a:solidFill>
          </a:ln>
        </p:spPr>
      </p:pic>
      <p:sp>
        <p:nvSpPr>
          <p:cNvPr id="8" name="TextBox 7">
            <a:extLst>
              <a:ext uri="{FF2B5EF4-FFF2-40B4-BE49-F238E27FC236}">
                <a16:creationId xmlns:a16="http://schemas.microsoft.com/office/drawing/2014/main" id="{118A2FC2-058E-4A6E-A0BA-EA3AAB13EF1A}"/>
              </a:ext>
            </a:extLst>
          </p:cNvPr>
          <p:cNvSpPr txBox="1"/>
          <p:nvPr/>
        </p:nvSpPr>
        <p:spPr>
          <a:xfrm>
            <a:off x="478465" y="1195274"/>
            <a:ext cx="8376145" cy="1600438"/>
          </a:xfrm>
          <a:prstGeom prst="rect">
            <a:avLst/>
          </a:prstGeom>
          <a:noFill/>
        </p:spPr>
        <p:txBody>
          <a:bodyPr wrap="square" rtlCol="0">
            <a:spAutoFit/>
          </a:bodyPr>
          <a:lstStyle/>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panose="020B0604020202020204" pitchFamily="34" charset="0"/>
                <a:cs typeface="Arial" panose="020B0604020202020204" pitchFamily="34" charset="0"/>
              </a:rPr>
              <a:t>Secondary area to use as test of model transportability</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panose="020B0604020202020204" pitchFamily="34" charset="0"/>
                <a:cs typeface="Arial" panose="020B0604020202020204" pitchFamily="34" charset="0"/>
              </a:rPr>
              <a:t>Similar selection logic as primary study area</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panose="020B0604020202020204" pitchFamily="34" charset="0"/>
                <a:cs typeface="Arial" panose="020B0604020202020204" pitchFamily="34" charset="0"/>
              </a:rPr>
              <a:t>Great Basin had more localities (23) but a broader extent</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panose="020B0604020202020204" pitchFamily="34" charset="0"/>
                <a:cs typeface="Arial" panose="020B0604020202020204" pitchFamily="34" charset="0"/>
              </a:rPr>
              <a:t>Southern Utah more concise extent and similar count (19)</a:t>
            </a:r>
          </a:p>
          <a:p>
            <a:pPr lvl="0">
              <a:spcBef>
                <a:spcPct val="0"/>
              </a:spcBef>
              <a:defRPr/>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088287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2" name="TextBox 1">
            <a:extLst>
              <a:ext uri="{FF2B5EF4-FFF2-40B4-BE49-F238E27FC236}">
                <a16:creationId xmlns:a16="http://schemas.microsoft.com/office/drawing/2014/main" id="{3FA45CBF-8449-4285-836F-2FCE899C5D1A}"/>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Data Issues</a:t>
            </a:r>
          </a:p>
        </p:txBody>
      </p:sp>
      <p:sp>
        <p:nvSpPr>
          <p:cNvPr id="7" name="TextBox 6">
            <a:extLst>
              <a:ext uri="{FF2B5EF4-FFF2-40B4-BE49-F238E27FC236}">
                <a16:creationId xmlns:a16="http://schemas.microsoft.com/office/drawing/2014/main" id="{76940EAB-7ACB-4E7B-B767-C29D9597C8F8}"/>
              </a:ext>
            </a:extLst>
          </p:cNvPr>
          <p:cNvSpPr txBox="1"/>
          <p:nvPr/>
        </p:nvSpPr>
        <p:spPr>
          <a:xfrm>
            <a:off x="727200" y="1074509"/>
            <a:ext cx="7718400" cy="4339650"/>
          </a:xfrm>
          <a:prstGeom prst="rect">
            <a:avLst/>
          </a:prstGeom>
          <a:noFill/>
        </p:spPr>
        <p:txBody>
          <a:bodyPr wrap="square" rtlCol="0">
            <a:spAutoFit/>
          </a:bodyPr>
          <a:lstStyle/>
          <a:p>
            <a:pPr marL="457200" indent="-457200">
              <a:spcBef>
                <a:spcPct val="0"/>
              </a:spcBef>
              <a:spcAft>
                <a:spcPts val="1200"/>
              </a:spcAft>
              <a:buFont typeface="Arial" panose="020B0604020202020204" pitchFamily="34" charset="0"/>
              <a:buChar char="•"/>
              <a:defRPr/>
            </a:pPr>
            <a:r>
              <a:rPr lang="en-US" sz="2400" dirty="0">
                <a:solidFill>
                  <a:schemeClr val="bg2">
                    <a:lumMod val="10000"/>
                  </a:schemeClr>
                </a:solidFill>
                <a:latin typeface="Arial"/>
                <a:cs typeface="Arial"/>
              </a:rPr>
              <a:t>PRISM “800m” nomenclature confusion</a:t>
            </a:r>
          </a:p>
          <a:p>
            <a:pPr marL="457200" indent="-457200">
              <a:spcBef>
                <a:spcPct val="0"/>
              </a:spcBef>
              <a:spcAft>
                <a:spcPts val="1200"/>
              </a:spcAft>
              <a:buFont typeface="Arial" panose="020B0604020202020204" pitchFamily="34" charset="0"/>
              <a:buChar char="•"/>
              <a:defRPr/>
            </a:pPr>
            <a:r>
              <a:rPr lang="en-US" sz="2400" dirty="0">
                <a:solidFill>
                  <a:schemeClr val="bg2">
                    <a:lumMod val="10000"/>
                  </a:schemeClr>
                </a:solidFill>
                <a:latin typeface="Arial"/>
                <a:cs typeface="Arial"/>
              </a:rPr>
              <a:t>PRISM DEM aggregated from USGS </a:t>
            </a:r>
            <a:br>
              <a:rPr lang="en-US" sz="2400" dirty="0">
                <a:solidFill>
                  <a:schemeClr val="bg2">
                    <a:lumMod val="10000"/>
                  </a:schemeClr>
                </a:solidFill>
                <a:latin typeface="Arial"/>
                <a:cs typeface="Arial"/>
              </a:rPr>
            </a:br>
            <a:r>
              <a:rPr lang="en-US" sz="2400" dirty="0">
                <a:solidFill>
                  <a:schemeClr val="bg2">
                    <a:lumMod val="10000"/>
                  </a:schemeClr>
                </a:solidFill>
                <a:latin typeface="Arial"/>
                <a:cs typeface="Arial"/>
              </a:rPr>
              <a:t>NED 3 arc-sec (90-meter) DEM</a:t>
            </a:r>
          </a:p>
          <a:p>
            <a:pPr marL="457200" indent="-457200">
              <a:spcBef>
                <a:spcPct val="0"/>
              </a:spcBef>
              <a:spcAft>
                <a:spcPts val="1200"/>
              </a:spcAft>
              <a:buFont typeface="Arial" panose="020B0604020202020204" pitchFamily="34" charset="0"/>
              <a:buChar char="•"/>
              <a:defRPr/>
            </a:pPr>
            <a:r>
              <a:rPr lang="en-US" sz="2400" dirty="0">
                <a:solidFill>
                  <a:schemeClr val="bg2">
                    <a:lumMod val="10000"/>
                  </a:schemeClr>
                </a:solidFill>
                <a:latin typeface="Arial"/>
                <a:cs typeface="Arial"/>
              </a:rPr>
              <a:t>USGS NED 90m DEM is +/- 30 meter vertical accuracy</a:t>
            </a:r>
          </a:p>
          <a:p>
            <a:pPr marL="457200" indent="-457200">
              <a:spcBef>
                <a:spcPct val="0"/>
              </a:spcBef>
              <a:spcAft>
                <a:spcPts val="1200"/>
              </a:spcAft>
              <a:buFont typeface="Arial" panose="020B0604020202020204" pitchFamily="34" charset="0"/>
              <a:buChar char="•"/>
              <a:defRPr/>
            </a:pPr>
            <a:r>
              <a:rPr lang="en-US" sz="2400" dirty="0">
                <a:solidFill>
                  <a:schemeClr val="bg2">
                    <a:lumMod val="10000"/>
                  </a:schemeClr>
                </a:solidFill>
                <a:latin typeface="Arial"/>
                <a:cs typeface="Arial"/>
              </a:rPr>
              <a:t>Therefore, PRISM DEM accuracy unknown</a:t>
            </a:r>
          </a:p>
          <a:p>
            <a:pPr marL="914400" lvl="1" indent="-457200">
              <a:spcBef>
                <a:spcPct val="0"/>
              </a:spcBef>
              <a:spcAft>
                <a:spcPts val="1200"/>
              </a:spcAft>
              <a:buFont typeface="Arial" panose="020B0604020202020204" pitchFamily="34" charset="0"/>
              <a:buChar char="•"/>
              <a:defRPr/>
            </a:pPr>
            <a:r>
              <a:rPr lang="en-US" sz="2400" dirty="0">
                <a:solidFill>
                  <a:schemeClr val="bg2">
                    <a:lumMod val="10000"/>
                  </a:schemeClr>
                </a:solidFill>
                <a:latin typeface="Arial"/>
                <a:cs typeface="Arial"/>
              </a:rPr>
              <a:t>Used for elevation covariates in 800m models</a:t>
            </a:r>
          </a:p>
          <a:p>
            <a:pPr marL="914400" lvl="1" indent="-457200">
              <a:spcBef>
                <a:spcPct val="0"/>
              </a:spcBef>
              <a:spcAft>
                <a:spcPts val="1200"/>
              </a:spcAft>
              <a:buFont typeface="Arial" panose="020B0604020202020204" pitchFamily="34" charset="0"/>
              <a:buChar char="•"/>
              <a:defRPr/>
            </a:pPr>
            <a:r>
              <a:rPr lang="en-US" sz="2400" dirty="0">
                <a:solidFill>
                  <a:schemeClr val="bg2">
                    <a:lumMod val="10000"/>
                  </a:schemeClr>
                </a:solidFill>
                <a:latin typeface="Arial"/>
                <a:cs typeface="Arial"/>
              </a:rPr>
              <a:t>Propagates to climate data for both 30m &amp; 800m</a:t>
            </a:r>
          </a:p>
          <a:p>
            <a:pPr marL="457200" indent="-457200">
              <a:spcBef>
                <a:spcPct val="0"/>
              </a:spcBef>
              <a:spcAft>
                <a:spcPts val="1200"/>
              </a:spcAft>
              <a:buFont typeface="Arial" panose="020B0604020202020204" pitchFamily="34" charset="0"/>
              <a:buChar char="•"/>
              <a:defRPr/>
            </a:pPr>
            <a:r>
              <a:rPr lang="en-US" sz="2400" dirty="0">
                <a:solidFill>
                  <a:schemeClr val="bg2">
                    <a:lumMod val="10000"/>
                  </a:schemeClr>
                </a:solidFill>
                <a:latin typeface="Arial"/>
                <a:cs typeface="Arial"/>
              </a:rPr>
              <a:t>In contrast, 30m DEM is 3DEP/high quality</a:t>
            </a:r>
          </a:p>
        </p:txBody>
      </p:sp>
    </p:spTree>
    <p:extLst>
      <p:ext uri="{BB962C8B-B14F-4D97-AF65-F5344CB8AC3E}">
        <p14:creationId xmlns:p14="http://schemas.microsoft.com/office/powerpoint/2010/main" val="112773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5" name="TextBox 4"/>
          <p:cNvSpPr txBox="1"/>
          <p:nvPr/>
        </p:nvSpPr>
        <p:spPr>
          <a:xfrm>
            <a:off x="529251" y="943765"/>
            <a:ext cx="7399800" cy="2308324"/>
          </a:xfrm>
          <a:prstGeom prst="rect">
            <a:avLst/>
          </a:prstGeom>
          <a:noFill/>
        </p:spPr>
        <p:txBody>
          <a:bodyPr wrap="square" rtlCol="0">
            <a:spAutoFit/>
          </a:bodyPr>
          <a:lstStyle/>
          <a:p>
            <a:pPr lvl="0">
              <a:spcBef>
                <a:spcPct val="0"/>
              </a:spcBef>
              <a:defRPr/>
            </a:pPr>
            <a:r>
              <a:rPr lang="en-US" sz="2400" b="1" dirty="0">
                <a:latin typeface="Arial"/>
                <a:cs typeface="Arial"/>
              </a:rPr>
              <a:t>Lapse-rate Driven Disaggregation of PRISM</a:t>
            </a:r>
          </a:p>
          <a:p>
            <a:pPr marL="285750" indent="-285750">
              <a:spcBef>
                <a:spcPct val="0"/>
              </a:spcBef>
              <a:buFont typeface="Arial" panose="020B0604020202020204" pitchFamily="34" charset="0"/>
              <a:buChar char="•"/>
              <a:defRPr/>
            </a:pPr>
            <a:r>
              <a:rPr lang="en-US" sz="1600" dirty="0">
                <a:solidFill>
                  <a:schemeClr val="bg2">
                    <a:lumMod val="10000"/>
                  </a:schemeClr>
                </a:solidFill>
                <a:latin typeface="Arial"/>
                <a:cs typeface="Arial"/>
              </a:rPr>
              <a:t>Base PRISM 800-meter data uses more sophisticated modeling</a:t>
            </a:r>
          </a:p>
          <a:p>
            <a:pPr marL="285750" indent="-285750">
              <a:spcBef>
                <a:spcPct val="0"/>
              </a:spcBef>
              <a:buFont typeface="Arial" panose="020B0604020202020204" pitchFamily="34" charset="0"/>
              <a:buChar char="•"/>
              <a:defRPr/>
            </a:pPr>
            <a:r>
              <a:rPr lang="en-US" sz="1600" dirty="0">
                <a:solidFill>
                  <a:schemeClr val="bg2">
                    <a:lumMod val="10000"/>
                  </a:schemeClr>
                </a:solidFill>
                <a:latin typeface="Arial"/>
                <a:cs typeface="Arial"/>
              </a:rPr>
              <a:t>cWNA only uses elevation lapse-rate to estimate finer resolution data</a:t>
            </a:r>
          </a:p>
          <a:p>
            <a:pPr marL="285750" indent="-285750">
              <a:spcBef>
                <a:spcPct val="0"/>
              </a:spcBef>
              <a:buFont typeface="Arial" panose="020B0604020202020204" pitchFamily="34" charset="0"/>
              <a:buChar char="•"/>
              <a:defRPr/>
            </a:pPr>
            <a:endParaRPr lang="en-US" sz="1600" dirty="0">
              <a:solidFill>
                <a:schemeClr val="bg2">
                  <a:lumMod val="10000"/>
                </a:schemeClr>
              </a:solidFill>
              <a:latin typeface="Arial"/>
              <a:cs typeface="Arial"/>
            </a:endParaRPr>
          </a:p>
          <a:p>
            <a:pPr lvl="0">
              <a:spcBef>
                <a:spcPct val="0"/>
              </a:spcBef>
              <a:defRPr/>
            </a:pPr>
            <a:r>
              <a:rPr lang="en-US" sz="2400" b="1" dirty="0">
                <a:solidFill>
                  <a:srgbClr val="990000"/>
                </a:solidFill>
                <a:latin typeface="Arial"/>
                <a:cs typeface="Arial"/>
              </a:rPr>
              <a:t>Artifacts in 30m Climate Covariates</a:t>
            </a:r>
          </a:p>
          <a:p>
            <a:pPr marL="285750" lvl="0" indent="-285750">
              <a:spcBef>
                <a:spcPct val="0"/>
              </a:spcBef>
              <a:buFont typeface="Arial" panose="020B0604020202020204" pitchFamily="34" charset="0"/>
              <a:buChar char="•"/>
              <a:defRPr/>
            </a:pPr>
            <a:r>
              <a:rPr lang="en-US" sz="1600" dirty="0">
                <a:solidFill>
                  <a:srgbClr val="EEECE1">
                    <a:lumMod val="10000"/>
                  </a:srgbClr>
                </a:solidFill>
                <a:latin typeface="Arial"/>
                <a:cs typeface="Arial"/>
              </a:rPr>
              <a:t>Edge effect visible below 200-meter resolution (Confirmed with authors)</a:t>
            </a:r>
          </a:p>
          <a:p>
            <a:pPr marL="285750" lvl="0" indent="-285750">
              <a:spcBef>
                <a:spcPct val="0"/>
              </a:spcBef>
              <a:buFont typeface="Arial" panose="020B0604020202020204" pitchFamily="34" charset="0"/>
              <a:buChar char="•"/>
              <a:defRPr/>
            </a:pPr>
            <a:r>
              <a:rPr lang="en-US" sz="1600" dirty="0">
                <a:solidFill>
                  <a:srgbClr val="EEECE1">
                    <a:lumMod val="10000"/>
                  </a:srgbClr>
                </a:solidFill>
                <a:latin typeface="Arial"/>
                <a:cs typeface="Arial"/>
              </a:rPr>
              <a:t>For example: 0.5C temp delta (1%-2% of range) in places, nothing in most other locations</a:t>
            </a:r>
          </a:p>
        </p:txBody>
      </p:sp>
      <p:pic>
        <p:nvPicPr>
          <p:cNvPr id="6" name="Picture 5">
            <a:extLst>
              <a:ext uri="{FF2B5EF4-FFF2-40B4-BE49-F238E27FC236}">
                <a16:creationId xmlns:a16="http://schemas.microsoft.com/office/drawing/2014/main" id="{13A3C571-245C-4972-914D-5818E1372033}"/>
              </a:ext>
            </a:extLst>
          </p:cNvPr>
          <p:cNvPicPr>
            <a:picLocks noChangeAspect="1"/>
          </p:cNvPicPr>
          <p:nvPr/>
        </p:nvPicPr>
        <p:blipFill>
          <a:blip r:embed="rId3"/>
          <a:stretch>
            <a:fillRect/>
          </a:stretch>
        </p:blipFill>
        <p:spPr>
          <a:xfrm>
            <a:off x="325583" y="3580870"/>
            <a:ext cx="3903568" cy="3200400"/>
          </a:xfrm>
          <a:prstGeom prst="rect">
            <a:avLst/>
          </a:prstGeom>
        </p:spPr>
      </p:pic>
      <p:pic>
        <p:nvPicPr>
          <p:cNvPr id="10" name="Picture 9">
            <a:extLst>
              <a:ext uri="{FF2B5EF4-FFF2-40B4-BE49-F238E27FC236}">
                <a16:creationId xmlns:a16="http://schemas.microsoft.com/office/drawing/2014/main" id="{A2CD0740-D740-49D6-8052-D7A27A0A35FD}"/>
              </a:ext>
            </a:extLst>
          </p:cNvPr>
          <p:cNvPicPr>
            <a:picLocks noChangeAspect="1"/>
          </p:cNvPicPr>
          <p:nvPr/>
        </p:nvPicPr>
        <p:blipFill>
          <a:blip r:embed="rId4"/>
          <a:stretch>
            <a:fillRect/>
          </a:stretch>
        </p:blipFill>
        <p:spPr>
          <a:xfrm>
            <a:off x="4229151" y="3580870"/>
            <a:ext cx="4784719" cy="3200400"/>
          </a:xfrm>
          <a:prstGeom prst="rect">
            <a:avLst/>
          </a:prstGeom>
        </p:spPr>
      </p:pic>
      <p:sp>
        <p:nvSpPr>
          <p:cNvPr id="2" name="TextBox 1">
            <a:extLst>
              <a:ext uri="{FF2B5EF4-FFF2-40B4-BE49-F238E27FC236}">
                <a16:creationId xmlns:a16="http://schemas.microsoft.com/office/drawing/2014/main" id="{3FA45CBF-8449-4285-836F-2FCE899C5D1A}"/>
              </a:ext>
            </a:extLst>
          </p:cNvPr>
          <p:cNvSpPr txBox="1"/>
          <p:nvPr/>
        </p:nvSpPr>
        <p:spPr>
          <a:xfrm>
            <a:off x="805758" y="398352"/>
            <a:ext cx="7466142" cy="646331"/>
          </a:xfrm>
          <a:prstGeom prst="rect">
            <a:avLst/>
          </a:prstGeom>
          <a:noFill/>
        </p:spPr>
        <p:txBody>
          <a:bodyPr wrap="square" rtlCol="0">
            <a:spAutoFit/>
          </a:bodyPr>
          <a:lstStyle/>
          <a:p>
            <a:pPr algn="ctr"/>
            <a:r>
              <a:rPr lang="en-US" sz="3600" b="1" dirty="0" err="1">
                <a:latin typeface="Arial" panose="020B0604020202020204" pitchFamily="34" charset="0"/>
                <a:cs typeface="Arial" panose="020B0604020202020204" pitchFamily="34" charset="0"/>
              </a:rPr>
              <a:t>ClimateWNA</a:t>
            </a:r>
            <a:endParaRPr lang="en-US" sz="36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206661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84E6ED-A92D-4D2A-85CC-056EBC84FE4C}"/>
              </a:ext>
            </a:extLst>
          </p:cNvPr>
          <p:cNvSpPr txBox="1"/>
          <p:nvPr/>
        </p:nvSpPr>
        <p:spPr>
          <a:xfrm>
            <a:off x="398034" y="1776415"/>
            <a:ext cx="8347933" cy="1569660"/>
          </a:xfrm>
          <a:prstGeom prst="rect">
            <a:avLst/>
          </a:prstGeom>
          <a:noFill/>
        </p:spPr>
        <p:txBody>
          <a:bodyPr wrap="square" rtlCol="0">
            <a:spAutoFit/>
          </a:bodyPr>
          <a:lstStyle/>
          <a:p>
            <a:pPr algn="ctr"/>
            <a:r>
              <a:rPr lang="en-US" sz="9600" dirty="0">
                <a:latin typeface="Arial" panose="020B0604020202020204" pitchFamily="34" charset="0"/>
                <a:cs typeface="Arial" panose="020B0604020202020204" pitchFamily="34" charset="0"/>
              </a:rPr>
              <a:t>Methods</a:t>
            </a:r>
          </a:p>
        </p:txBody>
      </p:sp>
    </p:spTree>
    <p:extLst>
      <p:ext uri="{BB962C8B-B14F-4D97-AF65-F5344CB8AC3E}">
        <p14:creationId xmlns:p14="http://schemas.microsoft.com/office/powerpoint/2010/main" val="21861634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4FB5780-A5C0-4E3D-9138-2ABE6A89B619}"/>
              </a:ext>
            </a:extLst>
          </p:cNvPr>
          <p:cNvPicPr>
            <a:picLocks noChangeAspect="1"/>
          </p:cNvPicPr>
          <p:nvPr/>
        </p:nvPicPr>
        <p:blipFill>
          <a:blip r:embed="rId3"/>
          <a:stretch>
            <a:fillRect/>
          </a:stretch>
        </p:blipFill>
        <p:spPr>
          <a:xfrm>
            <a:off x="133299" y="946816"/>
            <a:ext cx="8686800" cy="4762752"/>
          </a:xfrm>
          <a:prstGeom prst="rect">
            <a:avLst/>
          </a:prstGeom>
        </p:spPr>
      </p:pic>
      <p:sp>
        <p:nvSpPr>
          <p:cNvPr id="4" name="TextBox 3">
            <a:extLst>
              <a:ext uri="{FF2B5EF4-FFF2-40B4-BE49-F238E27FC236}">
                <a16:creationId xmlns:a16="http://schemas.microsoft.com/office/drawing/2014/main" id="{EF8784EB-997D-4964-893E-DF2DB78996AA}"/>
              </a:ext>
            </a:extLst>
          </p:cNvPr>
          <p:cNvSpPr txBox="1"/>
          <p:nvPr/>
        </p:nvSpPr>
        <p:spPr>
          <a:xfrm>
            <a:off x="838929" y="196127"/>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High Level Processing Flow</a:t>
            </a:r>
          </a:p>
        </p:txBody>
      </p:sp>
    </p:spTree>
    <p:extLst>
      <p:ext uri="{BB962C8B-B14F-4D97-AF65-F5344CB8AC3E}">
        <p14:creationId xmlns:p14="http://schemas.microsoft.com/office/powerpoint/2010/main" val="29509958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B862422-8010-49C4-A6EA-5D7C302DF9F8}"/>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ENMeval Tuning Process</a:t>
            </a:r>
          </a:p>
        </p:txBody>
      </p:sp>
      <p:sp>
        <p:nvSpPr>
          <p:cNvPr id="5" name="TextBox 4">
            <a:extLst>
              <a:ext uri="{FF2B5EF4-FFF2-40B4-BE49-F238E27FC236}">
                <a16:creationId xmlns:a16="http://schemas.microsoft.com/office/drawing/2014/main" id="{03CAC9F5-3C17-49D2-844F-D27C4F08E662}"/>
              </a:ext>
            </a:extLst>
          </p:cNvPr>
          <p:cNvSpPr txBox="1"/>
          <p:nvPr/>
        </p:nvSpPr>
        <p:spPr>
          <a:xfrm>
            <a:off x="872100" y="1285739"/>
            <a:ext cx="7399800" cy="4062651"/>
          </a:xfrm>
          <a:prstGeom prst="rect">
            <a:avLst/>
          </a:prstGeom>
          <a:noFill/>
        </p:spPr>
        <p:txBody>
          <a:bodyPr wrap="square" rtlCol="0">
            <a:spAutoFit/>
          </a:bodyPr>
          <a:lstStyle/>
          <a:p>
            <a:pPr>
              <a:spcBef>
                <a:spcPct val="0"/>
              </a:spcBef>
              <a:defRPr/>
            </a:pPr>
            <a:r>
              <a:rPr lang="en-US" sz="2400" b="1" dirty="0">
                <a:latin typeface="Arial"/>
                <a:cs typeface="Arial"/>
              </a:rPr>
              <a:t>For Each Partition Scheme (mitigate spatial bias)</a:t>
            </a:r>
            <a:endParaRPr lang="en-US" sz="1200" dirty="0">
              <a:solidFill>
                <a:schemeClr val="bg2">
                  <a:lumMod val="10000"/>
                </a:schemeClr>
              </a:solidFill>
              <a:latin typeface="Arial"/>
              <a:cs typeface="Arial"/>
            </a:endParaRP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Input RM set and FC set and run Maxent combinations</a:t>
            </a:r>
          </a:p>
          <a:p>
            <a:pPr marL="914400" lvl="1" indent="-457200">
              <a:spcBef>
                <a:spcPct val="0"/>
              </a:spcBef>
              <a:buFont typeface="Arial" panose="020B0604020202020204" pitchFamily="34" charset="0"/>
              <a:buChar char="•"/>
              <a:defRPr/>
            </a:pPr>
            <a:r>
              <a:rPr lang="en-US" dirty="0">
                <a:solidFill>
                  <a:schemeClr val="bg2">
                    <a:lumMod val="10000"/>
                  </a:schemeClr>
                </a:solidFill>
                <a:latin typeface="Arial"/>
                <a:cs typeface="Arial"/>
              </a:rPr>
              <a:t>Regularization Multiplier (RM) set = 1, 2, 3, 4, 5</a:t>
            </a:r>
          </a:p>
          <a:p>
            <a:pPr marL="914400" lvl="1" indent="-457200">
              <a:spcBef>
                <a:spcPct val="0"/>
              </a:spcBef>
              <a:buFont typeface="Arial" panose="020B0604020202020204" pitchFamily="34" charset="0"/>
              <a:buChar char="•"/>
              <a:defRPr/>
            </a:pPr>
            <a:r>
              <a:rPr lang="en-US" dirty="0">
                <a:solidFill>
                  <a:schemeClr val="bg2">
                    <a:lumMod val="10000"/>
                  </a:schemeClr>
                </a:solidFill>
                <a:latin typeface="Arial"/>
                <a:cs typeface="Arial"/>
              </a:rPr>
              <a:t>Feature Class (FC) set = L, Q, P, LQ, LQP</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Did not use Hinge and Threshold FCs</a:t>
            </a:r>
          </a:p>
          <a:p>
            <a:pPr marL="457200" indent="-457200">
              <a:spcBef>
                <a:spcPct val="0"/>
              </a:spcBef>
              <a:buFont typeface="Arial" panose="020B0604020202020204" pitchFamily="34" charset="0"/>
              <a:buChar char="•"/>
              <a:defRPr/>
            </a:pPr>
            <a:endParaRPr lang="en-US" sz="1200" dirty="0">
              <a:solidFill>
                <a:schemeClr val="bg2">
                  <a:lumMod val="10000"/>
                </a:schemeClr>
              </a:solidFill>
              <a:latin typeface="Arial"/>
              <a:cs typeface="Arial"/>
            </a:endParaRPr>
          </a:p>
          <a:p>
            <a:pPr>
              <a:spcBef>
                <a:spcPct val="0"/>
              </a:spcBef>
              <a:defRPr/>
            </a:pPr>
            <a:r>
              <a:rPr lang="en-US" sz="2400" b="1" dirty="0">
                <a:latin typeface="Arial"/>
                <a:cs typeface="Arial"/>
              </a:rPr>
              <a:t>200 models tested</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4 partitions x 5 RM x 5 FC x 2 resolutions</a:t>
            </a:r>
          </a:p>
          <a:p>
            <a:pPr marL="628650" lvl="1" indent="-171450">
              <a:spcBef>
                <a:spcPct val="0"/>
              </a:spcBef>
              <a:buFont typeface="Arial" panose="020B0604020202020204" pitchFamily="34" charset="0"/>
              <a:buChar char="•"/>
              <a:defRPr/>
            </a:pPr>
            <a:endParaRPr lang="en-US" sz="1200" dirty="0">
              <a:solidFill>
                <a:schemeClr val="bg2">
                  <a:lumMod val="10000"/>
                </a:schemeClr>
              </a:solidFill>
              <a:latin typeface="Arial"/>
              <a:cs typeface="Arial"/>
            </a:endParaRPr>
          </a:p>
          <a:p>
            <a:pPr>
              <a:spcBef>
                <a:spcPct val="0"/>
              </a:spcBef>
              <a:defRPr/>
            </a:pPr>
            <a:r>
              <a:rPr lang="en-US" sz="2400" b="1" dirty="0">
                <a:latin typeface="Arial"/>
                <a:cs typeface="Arial"/>
              </a:rPr>
              <a:t>“Best” model chosen per metrics</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AICc primary criteria</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AUC secondary criteria</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Omission rates considered</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Further discussion in Results section</a:t>
            </a:r>
          </a:p>
        </p:txBody>
      </p:sp>
    </p:spTree>
    <p:extLst>
      <p:ext uri="{BB962C8B-B14F-4D97-AF65-F5344CB8AC3E}">
        <p14:creationId xmlns:p14="http://schemas.microsoft.com/office/powerpoint/2010/main" val="35926354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2" name="TextBox 1">
            <a:extLst>
              <a:ext uri="{FF2B5EF4-FFF2-40B4-BE49-F238E27FC236}">
                <a16:creationId xmlns:a16="http://schemas.microsoft.com/office/drawing/2014/main" id="{3FA45CBF-8449-4285-836F-2FCE899C5D1A}"/>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Selected Maxent Parameters</a:t>
            </a:r>
          </a:p>
        </p:txBody>
      </p:sp>
      <p:graphicFrame>
        <p:nvGraphicFramePr>
          <p:cNvPr id="8" name="Table 7">
            <a:extLst>
              <a:ext uri="{FF2B5EF4-FFF2-40B4-BE49-F238E27FC236}">
                <a16:creationId xmlns:a16="http://schemas.microsoft.com/office/drawing/2014/main" id="{D26E77B0-0D23-4902-9849-7E99E6947C60}"/>
              </a:ext>
            </a:extLst>
          </p:cNvPr>
          <p:cNvGraphicFramePr>
            <a:graphicFrameLocks noGrp="1"/>
          </p:cNvGraphicFramePr>
          <p:nvPr>
            <p:extLst>
              <p:ext uri="{D42A27DB-BD31-4B8C-83A1-F6EECF244321}">
                <p14:modId xmlns:p14="http://schemas.microsoft.com/office/powerpoint/2010/main" val="2119642487"/>
              </p:ext>
            </p:extLst>
          </p:nvPr>
        </p:nvGraphicFramePr>
        <p:xfrm>
          <a:off x="1074466" y="1253331"/>
          <a:ext cx="6928725" cy="4209252"/>
        </p:xfrm>
        <a:graphic>
          <a:graphicData uri="http://schemas.openxmlformats.org/drawingml/2006/table">
            <a:tbl>
              <a:tblPr/>
              <a:tblGrid>
                <a:gridCol w="1261257">
                  <a:extLst>
                    <a:ext uri="{9D8B030D-6E8A-4147-A177-3AD203B41FA5}">
                      <a16:colId xmlns:a16="http://schemas.microsoft.com/office/drawing/2014/main" val="2999100972"/>
                    </a:ext>
                  </a:extLst>
                </a:gridCol>
                <a:gridCol w="1138408">
                  <a:extLst>
                    <a:ext uri="{9D8B030D-6E8A-4147-A177-3AD203B41FA5}">
                      <a16:colId xmlns:a16="http://schemas.microsoft.com/office/drawing/2014/main" val="302358857"/>
                    </a:ext>
                  </a:extLst>
                </a:gridCol>
                <a:gridCol w="614249">
                  <a:extLst>
                    <a:ext uri="{9D8B030D-6E8A-4147-A177-3AD203B41FA5}">
                      <a16:colId xmlns:a16="http://schemas.microsoft.com/office/drawing/2014/main" val="2354980785"/>
                    </a:ext>
                  </a:extLst>
                </a:gridCol>
                <a:gridCol w="2489755">
                  <a:extLst>
                    <a:ext uri="{9D8B030D-6E8A-4147-A177-3AD203B41FA5}">
                      <a16:colId xmlns:a16="http://schemas.microsoft.com/office/drawing/2014/main" val="3606683007"/>
                    </a:ext>
                  </a:extLst>
                </a:gridCol>
                <a:gridCol w="712528">
                  <a:extLst>
                    <a:ext uri="{9D8B030D-6E8A-4147-A177-3AD203B41FA5}">
                      <a16:colId xmlns:a16="http://schemas.microsoft.com/office/drawing/2014/main" val="677270045"/>
                    </a:ext>
                  </a:extLst>
                </a:gridCol>
                <a:gridCol w="712528">
                  <a:extLst>
                    <a:ext uri="{9D8B030D-6E8A-4147-A177-3AD203B41FA5}">
                      <a16:colId xmlns:a16="http://schemas.microsoft.com/office/drawing/2014/main" val="2663473123"/>
                    </a:ext>
                  </a:extLst>
                </a:gridCol>
              </a:tblGrid>
              <a:tr h="378377">
                <a:tc>
                  <a:txBody>
                    <a:bodyPr/>
                    <a:lstStyle/>
                    <a:p>
                      <a:pPr algn="ctr" fontAlgn="ctr"/>
                      <a:r>
                        <a:rPr lang="en-US" sz="1200" b="0" i="0" u="none" strike="noStrike">
                          <a:solidFill>
                            <a:srgbClr val="000000"/>
                          </a:solidFill>
                          <a:effectLst/>
                          <a:latin typeface="Times New Roman" panose="02020603050405020304" pitchFamily="18" charset="0"/>
                        </a:rPr>
                        <a:t>MaxEnt</a:t>
                      </a:r>
                      <a:br>
                        <a:rPr lang="en-US" sz="1200" b="0" i="0" u="none" strike="noStrike">
                          <a:solidFill>
                            <a:srgbClr val="000000"/>
                          </a:solidFill>
                          <a:effectLst/>
                          <a:latin typeface="Times New Roman" panose="02020603050405020304" pitchFamily="18" charset="0"/>
                        </a:rPr>
                      </a:br>
                      <a:r>
                        <a:rPr lang="en-US" sz="1200" b="0" i="0" u="none" strike="noStrike">
                          <a:solidFill>
                            <a:srgbClr val="000000"/>
                          </a:solidFill>
                          <a:effectLst/>
                          <a:latin typeface="Times New Roman" panose="02020603050405020304" pitchFamily="18" charset="0"/>
                        </a:rPr>
                        <a:t>Parameter</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200" b="0" i="0" u="none" strike="noStrike">
                          <a:solidFill>
                            <a:srgbClr val="000000"/>
                          </a:solidFill>
                          <a:effectLst/>
                          <a:latin typeface="Times New Roman" panose="02020603050405020304" pitchFamily="18" charset="0"/>
                        </a:rPr>
                        <a:t>Choices</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200" b="0" i="0" u="none" strike="noStrike">
                          <a:solidFill>
                            <a:srgbClr val="000000"/>
                          </a:solidFill>
                          <a:effectLst/>
                          <a:latin typeface="Times New Roman" panose="02020603050405020304" pitchFamily="18" charset="0"/>
                        </a:rPr>
                        <a:t>MaxEnt</a:t>
                      </a:r>
                      <a:br>
                        <a:rPr lang="en-US" sz="1200" b="0" i="0" u="none" strike="noStrike">
                          <a:solidFill>
                            <a:srgbClr val="000000"/>
                          </a:solidFill>
                          <a:effectLst/>
                          <a:latin typeface="Times New Roman" panose="02020603050405020304" pitchFamily="18" charset="0"/>
                        </a:rPr>
                      </a:br>
                      <a:r>
                        <a:rPr lang="en-US" sz="1200" b="0" i="0" u="none" strike="noStrike">
                          <a:solidFill>
                            <a:srgbClr val="000000"/>
                          </a:solidFill>
                          <a:effectLst/>
                          <a:latin typeface="Times New Roman" panose="02020603050405020304" pitchFamily="18" charset="0"/>
                        </a:rPr>
                        <a:t>Default</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200" b="0" i="0" u="none" strike="noStrike">
                          <a:solidFill>
                            <a:srgbClr val="000000"/>
                          </a:solidFill>
                          <a:effectLst/>
                          <a:latin typeface="Times New Roman" panose="02020603050405020304" pitchFamily="18" charset="0"/>
                        </a:rPr>
                        <a:t>Comments</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200" b="0" i="0" u="none" strike="noStrike" dirty="0">
                          <a:solidFill>
                            <a:srgbClr val="000000"/>
                          </a:solidFill>
                          <a:effectLst/>
                          <a:latin typeface="Times New Roman" panose="02020603050405020304" pitchFamily="18" charset="0"/>
                        </a:rPr>
                        <a:t>Default</a:t>
                      </a:r>
                      <a:br>
                        <a:rPr lang="en-US" sz="1200" b="0" i="0" u="none" strike="noStrike" dirty="0">
                          <a:solidFill>
                            <a:srgbClr val="000000"/>
                          </a:solidFill>
                          <a:effectLst/>
                          <a:latin typeface="Times New Roman" panose="02020603050405020304" pitchFamily="18" charset="0"/>
                        </a:rPr>
                      </a:br>
                      <a:r>
                        <a:rPr lang="en-US" sz="1200" b="0" i="0" u="none" strike="noStrike" dirty="0">
                          <a:solidFill>
                            <a:srgbClr val="000000"/>
                          </a:solidFill>
                          <a:effectLst/>
                          <a:latin typeface="Times New Roman" panose="02020603050405020304" pitchFamily="18" charset="0"/>
                        </a:rPr>
                        <a:t>Model</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200" b="0" i="0" u="none" strike="noStrike">
                          <a:solidFill>
                            <a:srgbClr val="000000"/>
                          </a:solidFill>
                          <a:effectLst/>
                          <a:latin typeface="Times New Roman" panose="02020603050405020304" pitchFamily="18" charset="0"/>
                        </a:rPr>
                        <a:t>Tuned</a:t>
                      </a:r>
                      <a:br>
                        <a:rPr lang="en-US" sz="1200" b="0" i="0" u="none" strike="noStrike">
                          <a:solidFill>
                            <a:srgbClr val="000000"/>
                          </a:solidFill>
                          <a:effectLst/>
                          <a:latin typeface="Times New Roman" panose="02020603050405020304" pitchFamily="18" charset="0"/>
                        </a:rPr>
                      </a:br>
                      <a:r>
                        <a:rPr lang="en-US" sz="1200" b="0" i="0" u="none" strike="noStrike">
                          <a:solidFill>
                            <a:srgbClr val="000000"/>
                          </a:solidFill>
                          <a:effectLst/>
                          <a:latin typeface="Times New Roman" panose="02020603050405020304" pitchFamily="18" charset="0"/>
                        </a:rPr>
                        <a:t>Model</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571783629"/>
                  </a:ext>
                </a:extLst>
              </a:tr>
              <a:tr h="1324320">
                <a:tc>
                  <a:txBody>
                    <a:bodyPr/>
                    <a:lstStyle/>
                    <a:p>
                      <a:pPr algn="l" fontAlgn="ctr"/>
                      <a:r>
                        <a:rPr lang="en-US" sz="1200" b="0" i="0" u="none" strike="noStrike">
                          <a:solidFill>
                            <a:srgbClr val="000000"/>
                          </a:solidFill>
                          <a:effectLst/>
                          <a:latin typeface="Times New Roman" panose="02020603050405020304" pitchFamily="18" charset="0"/>
                        </a:rPr>
                        <a:t>Feature Class </a:t>
                      </a:r>
                      <a:br>
                        <a:rPr lang="en-US" sz="1200" b="0" i="0" u="none" strike="noStrike">
                          <a:solidFill>
                            <a:srgbClr val="000000"/>
                          </a:solidFill>
                          <a:effectLst/>
                          <a:latin typeface="Times New Roman" panose="02020603050405020304" pitchFamily="18" charset="0"/>
                        </a:rPr>
                      </a:br>
                      <a:r>
                        <a:rPr lang="en-US" sz="1200" b="0" i="0" u="none" strike="noStrike">
                          <a:solidFill>
                            <a:srgbClr val="000000"/>
                          </a:solidFill>
                          <a:effectLst/>
                          <a:latin typeface="Times New Roman" panose="02020603050405020304" pitchFamily="18" charset="0"/>
                        </a:rPr>
                        <a:t>(FC)</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Linear (L)</a:t>
                      </a:r>
                      <a:br>
                        <a:rPr lang="en-US" sz="1200" b="0" i="0" u="none" strike="noStrike">
                          <a:solidFill>
                            <a:srgbClr val="000000"/>
                          </a:solidFill>
                          <a:effectLst/>
                          <a:latin typeface="Times New Roman" panose="02020603050405020304" pitchFamily="18" charset="0"/>
                        </a:rPr>
                      </a:br>
                      <a:r>
                        <a:rPr lang="en-US" sz="1200" b="0" i="0" u="none" strike="noStrike">
                          <a:solidFill>
                            <a:srgbClr val="000000"/>
                          </a:solidFill>
                          <a:effectLst/>
                          <a:latin typeface="Times New Roman" panose="02020603050405020304" pitchFamily="18" charset="0"/>
                        </a:rPr>
                        <a:t>Quadratic (Q)</a:t>
                      </a:r>
                      <a:br>
                        <a:rPr lang="en-US" sz="1200" b="0" i="0" u="none" strike="noStrike">
                          <a:solidFill>
                            <a:srgbClr val="000000"/>
                          </a:solidFill>
                          <a:effectLst/>
                          <a:latin typeface="Times New Roman" panose="02020603050405020304" pitchFamily="18" charset="0"/>
                        </a:rPr>
                      </a:br>
                      <a:r>
                        <a:rPr lang="en-US" sz="1200" b="0" i="0" u="none" strike="noStrike">
                          <a:solidFill>
                            <a:srgbClr val="000000"/>
                          </a:solidFill>
                          <a:effectLst/>
                          <a:latin typeface="Times New Roman" panose="02020603050405020304" pitchFamily="18" charset="0"/>
                        </a:rPr>
                        <a:t>Product (P)</a:t>
                      </a:r>
                      <a:br>
                        <a:rPr lang="en-US" sz="1200" b="0" i="0" u="none" strike="noStrike">
                          <a:solidFill>
                            <a:srgbClr val="000000"/>
                          </a:solidFill>
                          <a:effectLst/>
                          <a:latin typeface="Times New Roman" panose="02020603050405020304" pitchFamily="18" charset="0"/>
                        </a:rPr>
                      </a:br>
                      <a:r>
                        <a:rPr lang="en-US" sz="1200" b="0" i="0" u="none" strike="noStrike">
                          <a:solidFill>
                            <a:srgbClr val="000000"/>
                          </a:solidFill>
                          <a:effectLst/>
                          <a:latin typeface="Times New Roman" panose="02020603050405020304" pitchFamily="18" charset="0"/>
                        </a:rPr>
                        <a:t>Threshold (T)</a:t>
                      </a:r>
                      <a:br>
                        <a:rPr lang="en-US" sz="1200" b="0" i="0" u="none" strike="noStrike">
                          <a:solidFill>
                            <a:srgbClr val="000000"/>
                          </a:solidFill>
                          <a:effectLst/>
                          <a:latin typeface="Times New Roman" panose="02020603050405020304" pitchFamily="18" charset="0"/>
                        </a:rPr>
                      </a:br>
                      <a:r>
                        <a:rPr lang="en-US" sz="1200" b="0" i="0" u="none" strike="noStrike">
                          <a:solidFill>
                            <a:srgbClr val="000000"/>
                          </a:solidFill>
                          <a:effectLst/>
                          <a:latin typeface="Times New Roman" panose="02020603050405020304" pitchFamily="18" charset="0"/>
                        </a:rPr>
                        <a:t>Hinge (H)</a:t>
                      </a:r>
                      <a:br>
                        <a:rPr lang="en-US" sz="1200" b="0" i="0" u="none" strike="noStrike">
                          <a:solidFill>
                            <a:srgbClr val="000000"/>
                          </a:solidFill>
                          <a:effectLst/>
                          <a:latin typeface="Times New Roman" panose="02020603050405020304" pitchFamily="18" charset="0"/>
                        </a:rPr>
                      </a:br>
                      <a:r>
                        <a:rPr lang="en-US" sz="1200" b="0" i="0" u="none" strike="noStrike">
                          <a:solidFill>
                            <a:srgbClr val="000000"/>
                          </a:solidFill>
                          <a:effectLst/>
                          <a:latin typeface="Times New Roman" panose="02020603050405020304" pitchFamily="18" charset="0"/>
                        </a:rPr>
                        <a:t>Auto</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Auto</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1200" b="0" i="0" u="none" strike="noStrike">
                          <a:solidFill>
                            <a:srgbClr val="000000"/>
                          </a:solidFill>
                          <a:effectLst/>
                          <a:latin typeface="Times New Roman" panose="02020603050405020304" pitchFamily="18" charset="0"/>
                        </a:rPr>
                        <a:t>Auto FC set per sample size: Linear is always used; quadratic with at least 10 samples; hinge with at least 15; threshold and product with at least 80.</a:t>
                      </a:r>
                      <a:br>
                        <a:rPr lang="en-US" sz="1200" b="0" i="0" u="none" strike="noStrike">
                          <a:solidFill>
                            <a:srgbClr val="000000"/>
                          </a:solidFill>
                          <a:effectLst/>
                          <a:latin typeface="Times New Roman" panose="02020603050405020304" pitchFamily="18" charset="0"/>
                        </a:rPr>
                      </a:br>
                      <a:br>
                        <a:rPr lang="en-US" sz="1200" b="0" i="0" u="none" strike="noStrike">
                          <a:solidFill>
                            <a:srgbClr val="000000"/>
                          </a:solidFill>
                          <a:effectLst/>
                          <a:latin typeface="Times New Roman" panose="02020603050405020304" pitchFamily="18" charset="0"/>
                        </a:rPr>
                      </a:br>
                      <a:r>
                        <a:rPr lang="en-US" sz="1200" b="0" i="0" u="none" strike="noStrike">
                          <a:solidFill>
                            <a:srgbClr val="000000"/>
                          </a:solidFill>
                          <a:effectLst/>
                          <a:latin typeface="Times New Roman" panose="02020603050405020304" pitchFamily="18" charset="0"/>
                        </a:rPr>
                        <a:t>Ranges can be overridden.</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dirty="0">
                          <a:solidFill>
                            <a:srgbClr val="000000"/>
                          </a:solidFill>
                          <a:effectLst/>
                          <a:latin typeface="Times New Roman" panose="02020603050405020304" pitchFamily="18" charset="0"/>
                        </a:rPr>
                        <a:t>Auto: </a:t>
                      </a:r>
                      <a:br>
                        <a:rPr lang="en-US" sz="1200" b="0" i="0" u="none" strike="noStrike" dirty="0">
                          <a:solidFill>
                            <a:srgbClr val="000000"/>
                          </a:solidFill>
                          <a:effectLst/>
                          <a:latin typeface="Times New Roman" panose="02020603050405020304" pitchFamily="18" charset="0"/>
                        </a:rPr>
                      </a:br>
                      <a:r>
                        <a:rPr lang="en-US" sz="1200" b="0" i="0" u="none" strike="noStrike" dirty="0">
                          <a:solidFill>
                            <a:srgbClr val="000000"/>
                          </a:solidFill>
                          <a:effectLst/>
                          <a:latin typeface="Times New Roman" panose="02020603050405020304" pitchFamily="18" charset="0"/>
                        </a:rPr>
                        <a:t>LQH for this dataset</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LQ per ENMeval  analysis</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11059561"/>
                  </a:ext>
                </a:extLst>
              </a:tr>
              <a:tr h="567566">
                <a:tc>
                  <a:txBody>
                    <a:bodyPr/>
                    <a:lstStyle/>
                    <a:p>
                      <a:pPr algn="l" fontAlgn="ctr"/>
                      <a:r>
                        <a:rPr lang="en-US" sz="1200" b="0" i="0" u="none" strike="noStrike">
                          <a:solidFill>
                            <a:srgbClr val="000000"/>
                          </a:solidFill>
                          <a:effectLst/>
                          <a:latin typeface="Times New Roman" panose="02020603050405020304" pitchFamily="18" charset="0"/>
                        </a:rPr>
                        <a:t>Regularization multiplier</a:t>
                      </a:r>
                      <a:br>
                        <a:rPr lang="en-US" sz="1200" b="0" i="0" u="none" strike="noStrike">
                          <a:solidFill>
                            <a:srgbClr val="000000"/>
                          </a:solidFill>
                          <a:effectLst/>
                          <a:latin typeface="Times New Roman" panose="02020603050405020304" pitchFamily="18" charset="0"/>
                        </a:rPr>
                      </a:br>
                      <a:r>
                        <a:rPr lang="en-US" sz="1200" b="0" i="0" u="none" strike="noStrike">
                          <a:solidFill>
                            <a:srgbClr val="000000"/>
                          </a:solidFill>
                          <a:effectLst/>
                          <a:latin typeface="Times New Roman" panose="02020603050405020304" pitchFamily="18" charset="0"/>
                        </a:rPr>
                        <a:t>(RM)</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Number &gt;=0.5,</a:t>
                      </a:r>
                      <a:br>
                        <a:rPr lang="en-US" sz="1200" b="0" i="0" u="none" strike="noStrike">
                          <a:solidFill>
                            <a:srgbClr val="000000"/>
                          </a:solidFill>
                          <a:effectLst/>
                          <a:latin typeface="Times New Roman" panose="02020603050405020304" pitchFamily="18" charset="0"/>
                        </a:rPr>
                      </a:br>
                      <a:r>
                        <a:rPr lang="en-US" sz="1200" b="0" i="0" u="none" strike="noStrike">
                          <a:solidFill>
                            <a:srgbClr val="000000"/>
                          </a:solidFill>
                          <a:effectLst/>
                          <a:latin typeface="Times New Roman" panose="02020603050405020304" pitchFamily="18" charset="0"/>
                        </a:rPr>
                        <a:t>in steps of 0.5</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1.0</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Times New Roman" panose="02020603050405020304" pitchFamily="18" charset="0"/>
                        </a:rPr>
                        <a:t> </a:t>
                      </a:r>
                    </a:p>
                  </a:txBody>
                  <a:tcPr marL="2457" marR="2457" marT="245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1.0</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dirty="0">
                          <a:solidFill>
                            <a:srgbClr val="000000"/>
                          </a:solidFill>
                          <a:effectLst/>
                          <a:latin typeface="Times New Roman" panose="02020603050405020304" pitchFamily="18" charset="0"/>
                        </a:rPr>
                        <a:t>2.0 per ENMeval  analysis</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05364433"/>
                  </a:ext>
                </a:extLst>
              </a:tr>
              <a:tr h="803857">
                <a:tc>
                  <a:txBody>
                    <a:bodyPr/>
                    <a:lstStyle/>
                    <a:p>
                      <a:pPr algn="l" fontAlgn="ctr"/>
                      <a:r>
                        <a:rPr lang="en-US" sz="1200" b="0" i="0" u="none" strike="noStrike" dirty="0">
                          <a:solidFill>
                            <a:srgbClr val="000000"/>
                          </a:solidFill>
                          <a:effectLst/>
                          <a:latin typeface="Times New Roman" panose="02020603050405020304" pitchFamily="18" charset="0"/>
                        </a:rPr>
                        <a:t>Output format</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Times New Roman" panose="02020603050405020304" pitchFamily="18" charset="0"/>
                        </a:rPr>
                        <a:t>Cloglog</a:t>
                      </a:r>
                      <a:br>
                        <a:rPr lang="en-US" sz="1200" b="0" i="0" u="none" strike="noStrike">
                          <a:solidFill>
                            <a:srgbClr val="000000"/>
                          </a:solidFill>
                          <a:effectLst/>
                          <a:latin typeface="Times New Roman" panose="02020603050405020304" pitchFamily="18" charset="0"/>
                        </a:rPr>
                      </a:br>
                      <a:r>
                        <a:rPr lang="en-US" sz="1200" b="0" i="0" u="none" strike="noStrike">
                          <a:solidFill>
                            <a:srgbClr val="000000"/>
                          </a:solidFill>
                          <a:effectLst/>
                          <a:latin typeface="Times New Roman" panose="02020603050405020304" pitchFamily="18" charset="0"/>
                        </a:rPr>
                        <a:t>Logistic</a:t>
                      </a:r>
                      <a:br>
                        <a:rPr lang="en-US" sz="1200" b="0" i="0" u="none" strike="noStrike">
                          <a:solidFill>
                            <a:srgbClr val="000000"/>
                          </a:solidFill>
                          <a:effectLst/>
                          <a:latin typeface="Times New Roman" panose="02020603050405020304" pitchFamily="18" charset="0"/>
                        </a:rPr>
                      </a:br>
                      <a:r>
                        <a:rPr lang="en-US" sz="1200" b="0" i="0" u="none" strike="noStrike">
                          <a:solidFill>
                            <a:srgbClr val="000000"/>
                          </a:solidFill>
                          <a:effectLst/>
                          <a:latin typeface="Times New Roman" panose="02020603050405020304" pitchFamily="18" charset="0"/>
                        </a:rPr>
                        <a:t>Cumulative</a:t>
                      </a:r>
                      <a:br>
                        <a:rPr lang="en-US" sz="1200" b="0" i="0" u="none" strike="noStrike">
                          <a:solidFill>
                            <a:srgbClr val="000000"/>
                          </a:solidFill>
                          <a:effectLst/>
                          <a:latin typeface="Times New Roman" panose="02020603050405020304" pitchFamily="18" charset="0"/>
                        </a:rPr>
                      </a:br>
                      <a:r>
                        <a:rPr lang="en-US" sz="1200" b="0" i="0" u="none" strike="noStrike">
                          <a:solidFill>
                            <a:srgbClr val="000000"/>
                          </a:solidFill>
                          <a:effectLst/>
                          <a:latin typeface="Times New Roman" panose="02020603050405020304" pitchFamily="18" charset="0"/>
                        </a:rPr>
                        <a:t>Raw</a:t>
                      </a:r>
                    </a:p>
                  </a:txBody>
                  <a:tcPr marL="2457" marR="2457" marT="245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Cloglog</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Times New Roman" panose="02020603050405020304" pitchFamily="18" charset="0"/>
                        </a:rPr>
                        <a:t>Raw recommended for comparing models of the same species. (</a:t>
                      </a:r>
                      <a:r>
                        <a:rPr lang="en-US" sz="1200" b="0" i="0" u="none" strike="noStrike" dirty="0" err="1">
                          <a:solidFill>
                            <a:srgbClr val="000000"/>
                          </a:solidFill>
                          <a:effectLst/>
                          <a:latin typeface="Times New Roman" panose="02020603050405020304" pitchFamily="18" charset="0"/>
                        </a:rPr>
                        <a:t>Merow</a:t>
                      </a:r>
                      <a:r>
                        <a:rPr lang="en-US" sz="1200" b="0" i="0" u="none" strike="noStrike" dirty="0">
                          <a:solidFill>
                            <a:srgbClr val="000000"/>
                          </a:solidFill>
                          <a:effectLst/>
                          <a:latin typeface="Times New Roman" panose="02020603050405020304" pitchFamily="18" charset="0"/>
                        </a:rPr>
                        <a:t> et al 2013, others) Raw required for ENMeval AICc metric.</a:t>
                      </a:r>
                    </a:p>
                  </a:txBody>
                  <a:tcPr marL="2457" marR="2457" marT="245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Raw &amp;</a:t>
                      </a:r>
                      <a:br>
                        <a:rPr lang="en-US" sz="1200" b="0" i="0" u="none" strike="noStrike">
                          <a:solidFill>
                            <a:srgbClr val="000000"/>
                          </a:solidFill>
                          <a:effectLst/>
                          <a:latin typeface="Times New Roman" panose="02020603050405020304" pitchFamily="18" charset="0"/>
                        </a:rPr>
                      </a:br>
                      <a:r>
                        <a:rPr lang="en-US" sz="1200" b="0" i="0" u="none" strike="noStrike">
                          <a:solidFill>
                            <a:srgbClr val="000000"/>
                          </a:solidFill>
                          <a:effectLst/>
                          <a:latin typeface="Times New Roman" panose="02020603050405020304" pitchFamily="18" charset="0"/>
                        </a:rPr>
                        <a:t>Logistic</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dirty="0">
                          <a:solidFill>
                            <a:srgbClr val="000000"/>
                          </a:solidFill>
                          <a:effectLst/>
                          <a:latin typeface="Times New Roman" panose="02020603050405020304" pitchFamily="18" charset="0"/>
                        </a:rPr>
                        <a:t>Raw &amp;</a:t>
                      </a:r>
                      <a:br>
                        <a:rPr lang="en-US" sz="1200" b="0" i="0" u="none" strike="noStrike" dirty="0">
                          <a:solidFill>
                            <a:srgbClr val="000000"/>
                          </a:solidFill>
                          <a:effectLst/>
                          <a:latin typeface="Times New Roman" panose="02020603050405020304" pitchFamily="18" charset="0"/>
                        </a:rPr>
                      </a:br>
                      <a:r>
                        <a:rPr lang="en-US" sz="1200" b="0" i="0" u="none" strike="noStrike" dirty="0">
                          <a:solidFill>
                            <a:srgbClr val="000000"/>
                          </a:solidFill>
                          <a:effectLst/>
                          <a:latin typeface="Times New Roman" panose="02020603050405020304" pitchFamily="18" charset="0"/>
                        </a:rPr>
                        <a:t>Logistic</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70612896"/>
                  </a:ext>
                </a:extLst>
              </a:tr>
              <a:tr h="567566">
                <a:tc>
                  <a:txBody>
                    <a:bodyPr/>
                    <a:lstStyle/>
                    <a:p>
                      <a:pPr algn="l" fontAlgn="ctr"/>
                      <a:r>
                        <a:rPr lang="en-US" sz="1200" b="0" i="0" u="none" strike="noStrike">
                          <a:solidFill>
                            <a:srgbClr val="000000"/>
                          </a:solidFill>
                          <a:effectLst/>
                          <a:latin typeface="Times New Roman" panose="02020603050405020304" pitchFamily="18" charset="0"/>
                        </a:rPr>
                        <a:t>Max number of background points</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Number</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10,000</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Times New Roman" panose="02020603050405020304" pitchFamily="18" charset="0"/>
                        </a:rPr>
                        <a:t>Random points selected using dismo::</a:t>
                      </a:r>
                      <a:r>
                        <a:rPr lang="en-US" sz="1200" b="0" i="0" u="none" strike="noStrike" dirty="0" err="1">
                          <a:solidFill>
                            <a:srgbClr val="000000"/>
                          </a:solidFill>
                          <a:effectLst/>
                          <a:latin typeface="Times New Roman" panose="02020603050405020304" pitchFamily="18" charset="0"/>
                        </a:rPr>
                        <a:t>randomPoints</a:t>
                      </a:r>
                      <a:r>
                        <a:rPr lang="en-US" sz="1200" b="0" i="0" u="none" strike="noStrike" dirty="0">
                          <a:solidFill>
                            <a:srgbClr val="000000"/>
                          </a:solidFill>
                          <a:effectLst/>
                          <a:latin typeface="Times New Roman" panose="02020603050405020304" pitchFamily="18" charset="0"/>
                        </a:rPr>
                        <a:t> function rather than the Maxent function</a:t>
                      </a:r>
                    </a:p>
                  </a:txBody>
                  <a:tcPr marL="2457" marR="2457" marT="245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CA: 10,000</a:t>
                      </a:r>
                      <a:br>
                        <a:rPr lang="en-US" sz="1200" b="0" i="0" u="none" strike="noStrike">
                          <a:solidFill>
                            <a:srgbClr val="000000"/>
                          </a:solidFill>
                          <a:effectLst/>
                          <a:latin typeface="Times New Roman" panose="02020603050405020304" pitchFamily="18" charset="0"/>
                        </a:rPr>
                      </a:br>
                      <a:r>
                        <a:rPr lang="en-US" sz="1200" b="0" i="0" u="none" strike="noStrike">
                          <a:solidFill>
                            <a:srgbClr val="000000"/>
                          </a:solidFill>
                          <a:effectLst/>
                          <a:latin typeface="Times New Roman" panose="02020603050405020304" pitchFamily="18" charset="0"/>
                        </a:rPr>
                        <a:t>UT: 5,000</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dirty="0">
                          <a:solidFill>
                            <a:srgbClr val="000000"/>
                          </a:solidFill>
                          <a:effectLst/>
                          <a:latin typeface="Times New Roman" panose="02020603050405020304" pitchFamily="18" charset="0"/>
                        </a:rPr>
                        <a:t>CA: 10,000</a:t>
                      </a:r>
                      <a:br>
                        <a:rPr lang="en-US" sz="1200" b="0" i="0" u="none" strike="noStrike" dirty="0">
                          <a:solidFill>
                            <a:srgbClr val="000000"/>
                          </a:solidFill>
                          <a:effectLst/>
                          <a:latin typeface="Times New Roman" panose="02020603050405020304" pitchFamily="18" charset="0"/>
                        </a:rPr>
                      </a:br>
                      <a:r>
                        <a:rPr lang="en-US" sz="1200" b="0" i="0" u="none" strike="noStrike" dirty="0">
                          <a:solidFill>
                            <a:srgbClr val="000000"/>
                          </a:solidFill>
                          <a:effectLst/>
                          <a:latin typeface="Times New Roman" panose="02020603050405020304" pitchFamily="18" charset="0"/>
                        </a:rPr>
                        <a:t>UT: 5,000</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22390822"/>
                  </a:ext>
                </a:extLst>
              </a:tr>
              <a:tr h="567566">
                <a:tc>
                  <a:txBody>
                    <a:bodyPr/>
                    <a:lstStyle/>
                    <a:p>
                      <a:pPr algn="l" fontAlgn="ctr"/>
                      <a:r>
                        <a:rPr lang="en-US" sz="1200" b="0" i="0" u="none" strike="noStrike">
                          <a:solidFill>
                            <a:srgbClr val="000000"/>
                          </a:solidFill>
                          <a:effectLst/>
                          <a:latin typeface="Times New Roman" panose="02020603050405020304" pitchFamily="18" charset="0"/>
                        </a:rPr>
                        <a:t>Maximum iterations</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Number</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500</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Times New Roman" panose="02020603050405020304" pitchFamily="18" charset="0"/>
                        </a:rPr>
                        <a:t>Insure convergence of the covariate evaluation within Maxent</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dirty="0">
                          <a:solidFill>
                            <a:srgbClr val="000000"/>
                          </a:solidFill>
                          <a:effectLst/>
                          <a:latin typeface="Times New Roman" panose="02020603050405020304" pitchFamily="18" charset="0"/>
                        </a:rPr>
                        <a:t>500</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dirty="0">
                          <a:solidFill>
                            <a:srgbClr val="000000"/>
                          </a:solidFill>
                          <a:effectLst/>
                          <a:latin typeface="Times New Roman" panose="02020603050405020304" pitchFamily="18" charset="0"/>
                        </a:rPr>
                        <a:t>5000</a:t>
                      </a:r>
                    </a:p>
                  </a:txBody>
                  <a:tcPr marL="2457" marR="2457" marT="24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1461051"/>
                  </a:ext>
                </a:extLst>
              </a:tr>
            </a:tbl>
          </a:graphicData>
        </a:graphic>
      </p:graphicFrame>
    </p:spTree>
    <p:extLst>
      <p:ext uri="{BB962C8B-B14F-4D97-AF65-F5344CB8AC3E}">
        <p14:creationId xmlns:p14="http://schemas.microsoft.com/office/powerpoint/2010/main" val="36857133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7854C-749D-42B7-809D-69F85F055BAF}"/>
              </a:ext>
            </a:extLst>
          </p:cNvPr>
          <p:cNvSpPr txBox="1"/>
          <p:nvPr/>
        </p:nvSpPr>
        <p:spPr>
          <a:xfrm>
            <a:off x="838929" y="262386"/>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Evaluation Model Processing</a:t>
            </a:r>
          </a:p>
        </p:txBody>
      </p:sp>
      <p:sp>
        <p:nvSpPr>
          <p:cNvPr id="3" name="TextBox 2">
            <a:extLst>
              <a:ext uri="{FF2B5EF4-FFF2-40B4-BE49-F238E27FC236}">
                <a16:creationId xmlns:a16="http://schemas.microsoft.com/office/drawing/2014/main" id="{4D147AA4-B017-41BA-8B06-FDADCFD636C4}"/>
              </a:ext>
            </a:extLst>
          </p:cNvPr>
          <p:cNvSpPr txBox="1"/>
          <p:nvPr/>
        </p:nvSpPr>
        <p:spPr>
          <a:xfrm>
            <a:off x="872100" y="1348414"/>
            <a:ext cx="7399800" cy="3847207"/>
          </a:xfrm>
          <a:prstGeom prst="rect">
            <a:avLst/>
          </a:prstGeom>
          <a:noFill/>
        </p:spPr>
        <p:txBody>
          <a:bodyPr wrap="square" rtlCol="0">
            <a:spAutoFit/>
          </a:bodyPr>
          <a:lstStyle/>
          <a:p>
            <a:pPr marL="342900"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Four final models created</a:t>
            </a:r>
          </a:p>
          <a:p>
            <a:pPr marL="800100" lvl="1"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Tuned and default</a:t>
            </a:r>
          </a:p>
          <a:p>
            <a:pPr marL="800100" lvl="1"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30-meter and 800-meter resolutions</a:t>
            </a:r>
          </a:p>
          <a:p>
            <a:pPr marL="800100" lvl="1" indent="-342900">
              <a:spcBef>
                <a:spcPct val="0"/>
              </a:spcBef>
              <a:buFont typeface="Arial" panose="020B0604020202020204" pitchFamily="34" charset="0"/>
              <a:buChar char="•"/>
              <a:defRPr/>
            </a:pPr>
            <a:endParaRPr lang="en-US" sz="1200" dirty="0">
              <a:solidFill>
                <a:schemeClr val="bg2">
                  <a:lumMod val="10000"/>
                </a:schemeClr>
              </a:solidFill>
              <a:latin typeface="Arial"/>
              <a:cs typeface="Arial"/>
            </a:endParaRPr>
          </a:p>
          <a:p>
            <a:pPr marL="342900"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25 iterations of each model</a:t>
            </a:r>
          </a:p>
          <a:p>
            <a:pPr marL="800100" lvl="1"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Random background points on each iteration</a:t>
            </a:r>
          </a:p>
          <a:p>
            <a:pPr marL="800100" lvl="1" indent="-342900">
              <a:spcBef>
                <a:spcPct val="0"/>
              </a:spcBef>
              <a:buFont typeface="Arial" panose="020B0604020202020204" pitchFamily="34" charset="0"/>
              <a:buChar char="•"/>
              <a:defRPr/>
            </a:pPr>
            <a:endParaRPr lang="en-US" sz="1200" dirty="0">
              <a:solidFill>
                <a:schemeClr val="bg2">
                  <a:lumMod val="10000"/>
                </a:schemeClr>
              </a:solidFill>
              <a:latin typeface="Arial"/>
              <a:cs typeface="Arial"/>
            </a:endParaRPr>
          </a:p>
          <a:p>
            <a:pPr marL="342900"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Model metrics averaged across iterations</a:t>
            </a:r>
          </a:p>
          <a:p>
            <a:pPr marL="800100" lvl="1"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Maxent raw output</a:t>
            </a:r>
          </a:p>
          <a:p>
            <a:pPr marL="800100" lvl="1" indent="-342900">
              <a:spcBef>
                <a:spcPct val="0"/>
              </a:spcBef>
              <a:buFont typeface="Arial" panose="020B0604020202020204" pitchFamily="34" charset="0"/>
              <a:buChar char="•"/>
              <a:defRPr/>
            </a:pPr>
            <a:endParaRPr lang="en-US" sz="1200" dirty="0">
              <a:solidFill>
                <a:schemeClr val="bg2">
                  <a:lumMod val="10000"/>
                </a:schemeClr>
              </a:solidFill>
              <a:latin typeface="Arial"/>
              <a:cs typeface="Arial"/>
            </a:endParaRPr>
          </a:p>
          <a:p>
            <a:pPr marL="342900"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Averaged prediction surfaces created</a:t>
            </a:r>
          </a:p>
          <a:p>
            <a:pPr marL="800100" lvl="1"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Maxent logistic output</a:t>
            </a:r>
          </a:p>
          <a:p>
            <a:pPr marL="800100" lvl="1"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California and Utah extents</a:t>
            </a:r>
          </a:p>
        </p:txBody>
      </p:sp>
    </p:spTree>
    <p:extLst>
      <p:ext uri="{BB962C8B-B14F-4D97-AF65-F5344CB8AC3E}">
        <p14:creationId xmlns:p14="http://schemas.microsoft.com/office/powerpoint/2010/main" val="12010921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5" name="TextBox 4"/>
          <p:cNvSpPr txBox="1"/>
          <p:nvPr/>
        </p:nvSpPr>
        <p:spPr>
          <a:xfrm>
            <a:off x="1130969" y="1305341"/>
            <a:ext cx="7466142" cy="4062651"/>
          </a:xfrm>
          <a:prstGeom prst="rect">
            <a:avLst/>
          </a:prstGeom>
          <a:noFill/>
        </p:spPr>
        <p:txBody>
          <a:bodyPr wrap="square" rtlCol="0">
            <a:spAutoFit/>
          </a:bodyPr>
          <a:lstStyle/>
          <a:p>
            <a:pPr lvl="0">
              <a:spcBef>
                <a:spcPct val="0"/>
              </a:spcBef>
              <a:defRPr/>
            </a:pPr>
            <a:r>
              <a:rPr lang="en-US" sz="2400" b="1" dirty="0">
                <a:latin typeface="Arial"/>
                <a:cs typeface="Arial"/>
              </a:rPr>
              <a:t>1) Introduction</a:t>
            </a:r>
            <a:endParaRPr lang="en-US" sz="2800" b="1" dirty="0">
              <a:latin typeface="Arial"/>
              <a:cs typeface="Arial"/>
            </a:endParaRPr>
          </a:p>
          <a:p>
            <a:pPr marL="285750" lvl="1" indent="-285750">
              <a:spcBef>
                <a:spcPct val="0"/>
              </a:spcBef>
              <a:buFont typeface="Arial" panose="020B0604020202020204" pitchFamily="34" charset="0"/>
              <a:buChar char="•"/>
              <a:defRPr/>
            </a:pPr>
            <a:endParaRPr lang="en-US" dirty="0">
              <a:solidFill>
                <a:schemeClr val="bg2">
                  <a:lumMod val="10000"/>
                </a:schemeClr>
              </a:solidFill>
              <a:latin typeface="Arial"/>
              <a:cs typeface="Arial"/>
            </a:endParaRPr>
          </a:p>
          <a:p>
            <a:pPr>
              <a:spcBef>
                <a:spcPct val="0"/>
              </a:spcBef>
              <a:defRPr/>
            </a:pPr>
            <a:r>
              <a:rPr lang="en-US" sz="2400" b="1" dirty="0">
                <a:latin typeface="Arial"/>
                <a:cs typeface="Arial"/>
              </a:rPr>
              <a:t>2) Model Inputs</a:t>
            </a:r>
          </a:p>
          <a:p>
            <a:pPr marL="285750" lvl="1" indent="-285750">
              <a:spcBef>
                <a:spcPct val="0"/>
              </a:spcBef>
              <a:buFont typeface="Arial" panose="020B0604020202020204" pitchFamily="34" charset="0"/>
              <a:buChar char="•"/>
              <a:defRPr/>
            </a:pPr>
            <a:endParaRPr lang="en-US" dirty="0">
              <a:solidFill>
                <a:schemeClr val="bg2">
                  <a:lumMod val="10000"/>
                </a:schemeClr>
              </a:solidFill>
              <a:latin typeface="Arial"/>
              <a:cs typeface="Arial"/>
            </a:endParaRPr>
          </a:p>
          <a:p>
            <a:pPr>
              <a:spcBef>
                <a:spcPct val="0"/>
              </a:spcBef>
              <a:defRPr/>
            </a:pPr>
            <a:r>
              <a:rPr lang="en-US" sz="2400" b="1" dirty="0">
                <a:latin typeface="Arial"/>
                <a:cs typeface="Arial"/>
              </a:rPr>
              <a:t>3) Methods</a:t>
            </a:r>
          </a:p>
          <a:p>
            <a:pPr>
              <a:spcBef>
                <a:spcPct val="0"/>
              </a:spcBef>
              <a:defRPr/>
            </a:pPr>
            <a:endParaRPr lang="en-US" b="1" dirty="0">
              <a:latin typeface="Arial"/>
              <a:cs typeface="Arial"/>
            </a:endParaRPr>
          </a:p>
          <a:p>
            <a:pPr>
              <a:spcBef>
                <a:spcPct val="0"/>
              </a:spcBef>
              <a:defRPr/>
            </a:pPr>
            <a:r>
              <a:rPr lang="en-US" sz="2400" b="1" dirty="0">
                <a:latin typeface="Arial"/>
                <a:cs typeface="Arial"/>
              </a:rPr>
              <a:t>4) Results</a:t>
            </a:r>
          </a:p>
          <a:p>
            <a:pPr marL="285750" lvl="1" indent="-285750">
              <a:spcBef>
                <a:spcPct val="0"/>
              </a:spcBef>
              <a:buFont typeface="Arial" panose="020B0604020202020204" pitchFamily="34" charset="0"/>
              <a:buChar char="•"/>
              <a:defRPr/>
            </a:pPr>
            <a:endParaRPr lang="en-US" dirty="0">
              <a:solidFill>
                <a:schemeClr val="bg2">
                  <a:lumMod val="10000"/>
                </a:schemeClr>
              </a:solidFill>
              <a:latin typeface="Arial"/>
              <a:cs typeface="Arial"/>
            </a:endParaRPr>
          </a:p>
          <a:p>
            <a:pPr>
              <a:spcBef>
                <a:spcPct val="0"/>
              </a:spcBef>
              <a:defRPr/>
            </a:pPr>
            <a:r>
              <a:rPr lang="en-US" sz="2400" b="1" dirty="0">
                <a:latin typeface="Arial"/>
                <a:cs typeface="Arial"/>
              </a:rPr>
              <a:t>5) Conclusions</a:t>
            </a:r>
          </a:p>
          <a:p>
            <a:pPr>
              <a:spcBef>
                <a:spcPct val="0"/>
              </a:spcBef>
              <a:defRPr/>
            </a:pPr>
            <a:endParaRPr lang="en-US" b="1" dirty="0">
              <a:latin typeface="Arial"/>
              <a:cs typeface="Arial"/>
            </a:endParaRPr>
          </a:p>
          <a:p>
            <a:pPr>
              <a:spcBef>
                <a:spcPct val="0"/>
              </a:spcBef>
              <a:defRPr/>
            </a:pPr>
            <a:r>
              <a:rPr lang="en-US" sz="2400" b="1" dirty="0">
                <a:latin typeface="Arial"/>
                <a:cs typeface="Arial"/>
              </a:rPr>
              <a:t>6) Questions / Discussion</a:t>
            </a:r>
          </a:p>
          <a:p>
            <a:pPr>
              <a:spcBef>
                <a:spcPct val="0"/>
              </a:spcBef>
              <a:defRPr/>
            </a:pPr>
            <a:endParaRPr lang="en-US" sz="2400" b="1" dirty="0">
              <a:latin typeface="Arial"/>
              <a:cs typeface="Arial"/>
            </a:endParaRPr>
          </a:p>
        </p:txBody>
      </p:sp>
      <p:sp>
        <p:nvSpPr>
          <p:cNvPr id="2" name="TextBox 1">
            <a:extLst>
              <a:ext uri="{FF2B5EF4-FFF2-40B4-BE49-F238E27FC236}">
                <a16:creationId xmlns:a16="http://schemas.microsoft.com/office/drawing/2014/main" id="{3FA45CBF-8449-4285-836F-2FCE899C5D1A}"/>
              </a:ext>
            </a:extLst>
          </p:cNvPr>
          <p:cNvSpPr txBox="1"/>
          <p:nvPr/>
        </p:nvSpPr>
        <p:spPr>
          <a:xfrm>
            <a:off x="805758" y="226227"/>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Presentation Overview</a:t>
            </a:r>
          </a:p>
        </p:txBody>
      </p:sp>
    </p:spTree>
    <p:extLst>
      <p:ext uri="{BB962C8B-B14F-4D97-AF65-F5344CB8AC3E}">
        <p14:creationId xmlns:p14="http://schemas.microsoft.com/office/powerpoint/2010/main" val="22983850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5" name="TextBox 4"/>
          <p:cNvSpPr txBox="1"/>
          <p:nvPr/>
        </p:nvSpPr>
        <p:spPr>
          <a:xfrm>
            <a:off x="872100" y="1152506"/>
            <a:ext cx="7399800" cy="4832092"/>
          </a:xfrm>
          <a:prstGeom prst="rect">
            <a:avLst/>
          </a:prstGeom>
          <a:noFill/>
        </p:spPr>
        <p:txBody>
          <a:bodyPr wrap="square" rtlCol="0">
            <a:spAutoFit/>
          </a:bodyPr>
          <a:lstStyle/>
          <a:p>
            <a:pPr marL="457200" indent="-457200">
              <a:spcBef>
                <a:spcPct val="0"/>
              </a:spcBef>
              <a:buFont typeface="+mj-lt"/>
              <a:buAutoNum type="arabicPeriod"/>
              <a:defRPr/>
            </a:pPr>
            <a:r>
              <a:rPr lang="en-US" sz="2400" dirty="0">
                <a:solidFill>
                  <a:schemeClr val="bg2">
                    <a:lumMod val="10000"/>
                  </a:schemeClr>
                </a:solidFill>
                <a:latin typeface="Arial"/>
                <a:cs typeface="Arial"/>
              </a:rPr>
              <a:t>Performance metrics</a:t>
            </a:r>
          </a:p>
          <a:p>
            <a:pPr marL="914400" lvl="1" indent="-457200">
              <a:spcBef>
                <a:spcPct val="0"/>
              </a:spcBef>
              <a:buFont typeface="Arial" panose="020B0604020202020204" pitchFamily="34" charset="0"/>
              <a:buChar char="•"/>
              <a:defRPr/>
            </a:pPr>
            <a:r>
              <a:rPr lang="en-US" sz="2400" dirty="0">
                <a:solidFill>
                  <a:schemeClr val="bg2">
                    <a:lumMod val="10000"/>
                  </a:schemeClr>
                </a:solidFill>
                <a:latin typeface="Arial"/>
                <a:cs typeface="Arial"/>
              </a:rPr>
              <a:t>AICc</a:t>
            </a:r>
          </a:p>
          <a:p>
            <a:pPr marL="914400" lvl="1" indent="-457200">
              <a:spcBef>
                <a:spcPct val="0"/>
              </a:spcBef>
              <a:buFont typeface="Arial" panose="020B0604020202020204" pitchFamily="34" charset="0"/>
              <a:buChar char="•"/>
              <a:defRPr/>
            </a:pPr>
            <a:r>
              <a:rPr lang="en-US" sz="2400" dirty="0">
                <a:solidFill>
                  <a:schemeClr val="bg2">
                    <a:lumMod val="10000"/>
                  </a:schemeClr>
                </a:solidFill>
                <a:latin typeface="Arial"/>
                <a:cs typeface="Arial"/>
              </a:rPr>
              <a:t>AUC</a:t>
            </a:r>
          </a:p>
          <a:p>
            <a:pPr marL="914400" lvl="1" indent="-457200">
              <a:spcBef>
                <a:spcPct val="0"/>
              </a:spcBef>
              <a:buFont typeface="Arial" panose="020B0604020202020204" pitchFamily="34" charset="0"/>
              <a:buChar char="•"/>
              <a:defRPr/>
            </a:pPr>
            <a:r>
              <a:rPr lang="en-US" sz="2400" dirty="0">
                <a:solidFill>
                  <a:schemeClr val="bg2">
                    <a:lumMod val="10000"/>
                  </a:schemeClr>
                </a:solidFill>
                <a:latin typeface="Arial"/>
                <a:cs typeface="Arial"/>
              </a:rPr>
              <a:t>Omission Rates</a:t>
            </a:r>
          </a:p>
          <a:p>
            <a:pPr marL="1371600" lvl="2" indent="-457200">
              <a:spcBef>
                <a:spcPct val="0"/>
              </a:spcBef>
              <a:buFont typeface="Arial" panose="020B0604020202020204" pitchFamily="34" charset="0"/>
              <a:buChar char="•"/>
              <a:defRPr/>
            </a:pPr>
            <a:r>
              <a:rPr lang="en-US" sz="2400" dirty="0">
                <a:solidFill>
                  <a:schemeClr val="bg2">
                    <a:lumMod val="10000"/>
                  </a:schemeClr>
                </a:solidFill>
                <a:latin typeface="Arial"/>
                <a:cs typeface="Arial"/>
              </a:rPr>
              <a:t>orMTP</a:t>
            </a:r>
          </a:p>
          <a:p>
            <a:pPr marL="1371600" lvl="2" indent="-457200">
              <a:spcBef>
                <a:spcPct val="0"/>
              </a:spcBef>
              <a:buFont typeface="Arial" panose="020B0604020202020204" pitchFamily="34" charset="0"/>
              <a:buChar char="•"/>
              <a:defRPr/>
            </a:pPr>
            <a:r>
              <a:rPr lang="en-US" sz="2400" dirty="0">
                <a:solidFill>
                  <a:schemeClr val="bg2">
                    <a:lumMod val="10000"/>
                  </a:schemeClr>
                </a:solidFill>
                <a:latin typeface="Arial"/>
                <a:cs typeface="Arial"/>
              </a:rPr>
              <a:t>or10pct</a:t>
            </a:r>
          </a:p>
          <a:p>
            <a:pPr marL="1371600" lvl="2" indent="-457200">
              <a:spcBef>
                <a:spcPct val="0"/>
              </a:spcBef>
              <a:buFont typeface="Arial" panose="020B0604020202020204" pitchFamily="34" charset="0"/>
              <a:buChar char="•"/>
              <a:defRPr/>
            </a:pPr>
            <a:r>
              <a:rPr lang="en-US" sz="2400" dirty="0" err="1">
                <a:solidFill>
                  <a:schemeClr val="bg2">
                    <a:lumMod val="10000"/>
                  </a:schemeClr>
                </a:solidFill>
                <a:latin typeface="Arial"/>
                <a:cs typeface="Arial"/>
              </a:rPr>
              <a:t>AUC.diff</a:t>
            </a:r>
            <a:endParaRPr lang="en-US" sz="2400" dirty="0">
              <a:solidFill>
                <a:schemeClr val="bg2">
                  <a:lumMod val="10000"/>
                </a:schemeClr>
              </a:solidFill>
              <a:latin typeface="Arial"/>
              <a:cs typeface="Arial"/>
            </a:endParaRPr>
          </a:p>
          <a:p>
            <a:pPr marL="457200" indent="-457200">
              <a:spcBef>
                <a:spcPct val="0"/>
              </a:spcBef>
              <a:buFont typeface="+mj-lt"/>
              <a:buAutoNum type="arabicPeriod"/>
              <a:defRPr/>
            </a:pPr>
            <a:r>
              <a:rPr lang="en-US" sz="2400" dirty="0">
                <a:solidFill>
                  <a:schemeClr val="bg2">
                    <a:lumMod val="10000"/>
                  </a:schemeClr>
                </a:solidFill>
                <a:latin typeface="Arial"/>
                <a:cs typeface="Arial"/>
              </a:rPr>
              <a:t>Prediction to a new extent (Utah)</a:t>
            </a:r>
          </a:p>
          <a:p>
            <a:pPr marL="914400" lvl="1" indent="-457200">
              <a:spcBef>
                <a:spcPct val="0"/>
              </a:spcBef>
              <a:buFont typeface="Arial" panose="020B0604020202020204" pitchFamily="34" charset="0"/>
              <a:buChar char="•"/>
              <a:defRPr/>
            </a:pPr>
            <a:r>
              <a:rPr lang="en-US" sz="2400" dirty="0">
                <a:solidFill>
                  <a:schemeClr val="bg2">
                    <a:lumMod val="10000"/>
                  </a:schemeClr>
                </a:solidFill>
                <a:latin typeface="Arial"/>
                <a:cs typeface="Arial"/>
              </a:rPr>
              <a:t>AUC</a:t>
            </a:r>
          </a:p>
          <a:p>
            <a:pPr marL="457200" indent="-457200">
              <a:spcBef>
                <a:spcPct val="0"/>
              </a:spcBef>
              <a:buFont typeface="+mj-lt"/>
              <a:buAutoNum type="arabicPeriod"/>
              <a:defRPr/>
            </a:pPr>
            <a:r>
              <a:rPr lang="en-US" sz="2400" dirty="0">
                <a:solidFill>
                  <a:schemeClr val="bg2">
                    <a:lumMod val="10000"/>
                  </a:schemeClr>
                </a:solidFill>
                <a:latin typeface="Arial"/>
                <a:cs typeface="Arial"/>
              </a:rPr>
              <a:t>Spatial comparisons</a:t>
            </a:r>
          </a:p>
          <a:p>
            <a:pPr marL="914400" lvl="1" indent="-457200">
              <a:spcBef>
                <a:spcPct val="0"/>
              </a:spcBef>
              <a:buFont typeface="Arial" panose="020B0604020202020204" pitchFamily="34" charset="0"/>
              <a:buChar char="•"/>
              <a:defRPr/>
            </a:pPr>
            <a:r>
              <a:rPr lang="en-US" sz="2400" dirty="0">
                <a:solidFill>
                  <a:schemeClr val="bg2">
                    <a:lumMod val="10000"/>
                  </a:schemeClr>
                </a:solidFill>
                <a:latin typeface="Arial"/>
                <a:cs typeface="Arial"/>
              </a:rPr>
              <a:t>Prediction surfaces (mean of 25 iterations)</a:t>
            </a:r>
          </a:p>
          <a:p>
            <a:pPr marL="914400" lvl="1" indent="-457200">
              <a:spcBef>
                <a:spcPct val="0"/>
              </a:spcBef>
              <a:buFont typeface="Arial" panose="020B0604020202020204" pitchFamily="34" charset="0"/>
              <a:buChar char="•"/>
              <a:defRPr/>
            </a:pPr>
            <a:r>
              <a:rPr lang="en-US" sz="2400" dirty="0">
                <a:solidFill>
                  <a:schemeClr val="bg2">
                    <a:lumMod val="10000"/>
                  </a:schemeClr>
                </a:solidFill>
                <a:latin typeface="Arial"/>
                <a:cs typeface="Arial"/>
              </a:rPr>
              <a:t>Hot spot analysis (delta = default - tuned)</a:t>
            </a:r>
          </a:p>
          <a:p>
            <a:pPr>
              <a:spcBef>
                <a:spcPct val="0"/>
              </a:spcBef>
              <a:defRPr/>
            </a:pPr>
            <a:endParaRPr lang="en-US" sz="2000" dirty="0">
              <a:solidFill>
                <a:schemeClr val="bg2">
                  <a:lumMod val="10000"/>
                </a:schemeClr>
              </a:solidFill>
              <a:latin typeface="Arial"/>
              <a:cs typeface="Arial"/>
            </a:endParaRPr>
          </a:p>
        </p:txBody>
      </p:sp>
      <p:sp>
        <p:nvSpPr>
          <p:cNvPr id="2" name="TextBox 1">
            <a:extLst>
              <a:ext uri="{FF2B5EF4-FFF2-40B4-BE49-F238E27FC236}">
                <a16:creationId xmlns:a16="http://schemas.microsoft.com/office/drawing/2014/main" id="{3FA45CBF-8449-4285-836F-2FCE899C5D1A}"/>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Model Evaluation</a:t>
            </a:r>
          </a:p>
        </p:txBody>
      </p:sp>
    </p:spTree>
    <p:extLst>
      <p:ext uri="{BB962C8B-B14F-4D97-AF65-F5344CB8AC3E}">
        <p14:creationId xmlns:p14="http://schemas.microsoft.com/office/powerpoint/2010/main" val="11112721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84E6ED-A92D-4D2A-85CC-056EBC84FE4C}"/>
              </a:ext>
            </a:extLst>
          </p:cNvPr>
          <p:cNvSpPr txBox="1"/>
          <p:nvPr/>
        </p:nvSpPr>
        <p:spPr>
          <a:xfrm>
            <a:off x="398034" y="1776415"/>
            <a:ext cx="8347933" cy="1569660"/>
          </a:xfrm>
          <a:prstGeom prst="rect">
            <a:avLst/>
          </a:prstGeom>
          <a:noFill/>
        </p:spPr>
        <p:txBody>
          <a:bodyPr wrap="square" rtlCol="0">
            <a:spAutoFit/>
          </a:bodyPr>
          <a:lstStyle/>
          <a:p>
            <a:pPr algn="ctr"/>
            <a:r>
              <a:rPr lang="en-US" sz="9600" dirty="0">
                <a:latin typeface="Arial" panose="020B0604020202020204" pitchFamily="34" charset="0"/>
                <a:cs typeface="Arial" panose="020B0604020202020204" pitchFamily="34" charset="0"/>
              </a:rPr>
              <a:t>Results</a:t>
            </a:r>
          </a:p>
        </p:txBody>
      </p:sp>
    </p:spTree>
    <p:extLst>
      <p:ext uri="{BB962C8B-B14F-4D97-AF65-F5344CB8AC3E}">
        <p14:creationId xmlns:p14="http://schemas.microsoft.com/office/powerpoint/2010/main" val="36272195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84E6ED-A92D-4D2A-85CC-056EBC84FE4C}"/>
              </a:ext>
            </a:extLst>
          </p:cNvPr>
          <p:cNvSpPr txBox="1"/>
          <p:nvPr/>
        </p:nvSpPr>
        <p:spPr>
          <a:xfrm>
            <a:off x="398034" y="1457438"/>
            <a:ext cx="8347933" cy="3046988"/>
          </a:xfrm>
          <a:prstGeom prst="rect">
            <a:avLst/>
          </a:prstGeom>
          <a:noFill/>
        </p:spPr>
        <p:txBody>
          <a:bodyPr wrap="square" rtlCol="0">
            <a:spAutoFit/>
          </a:bodyPr>
          <a:lstStyle/>
          <a:p>
            <a:pPr algn="ctr"/>
            <a:r>
              <a:rPr lang="en-US" sz="9600" dirty="0">
                <a:latin typeface="Arial" panose="020B0604020202020204" pitchFamily="34" charset="0"/>
                <a:cs typeface="Arial" panose="020B0604020202020204" pitchFamily="34" charset="0"/>
              </a:rPr>
              <a:t>Tuning</a:t>
            </a:r>
          </a:p>
          <a:p>
            <a:pPr algn="ctr"/>
            <a:r>
              <a:rPr lang="en-US" sz="9600" dirty="0">
                <a:latin typeface="Arial" panose="020B0604020202020204" pitchFamily="34" charset="0"/>
                <a:cs typeface="Arial" panose="020B0604020202020204" pitchFamily="34" charset="0"/>
              </a:rPr>
              <a:t>Results</a:t>
            </a:r>
          </a:p>
        </p:txBody>
      </p:sp>
    </p:spTree>
    <p:extLst>
      <p:ext uri="{BB962C8B-B14F-4D97-AF65-F5344CB8AC3E}">
        <p14:creationId xmlns:p14="http://schemas.microsoft.com/office/powerpoint/2010/main" val="18857671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B862422-8010-49C4-A6EA-5D7C302DF9F8}"/>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Tuning Results</a:t>
            </a:r>
          </a:p>
        </p:txBody>
      </p:sp>
      <p:sp>
        <p:nvSpPr>
          <p:cNvPr id="5" name="TextBox 4">
            <a:extLst>
              <a:ext uri="{FF2B5EF4-FFF2-40B4-BE49-F238E27FC236}">
                <a16:creationId xmlns:a16="http://schemas.microsoft.com/office/drawing/2014/main" id="{03CAC9F5-3C17-49D2-844F-D27C4F08E662}"/>
              </a:ext>
            </a:extLst>
          </p:cNvPr>
          <p:cNvSpPr txBox="1"/>
          <p:nvPr/>
        </p:nvSpPr>
        <p:spPr>
          <a:xfrm>
            <a:off x="872100" y="1243208"/>
            <a:ext cx="7399800" cy="3416320"/>
          </a:xfrm>
          <a:prstGeom prst="rect">
            <a:avLst/>
          </a:prstGeom>
          <a:noFill/>
        </p:spPr>
        <p:txBody>
          <a:bodyPr wrap="square" rtlCol="0">
            <a:spAutoFit/>
          </a:bodyPr>
          <a:lstStyle/>
          <a:p>
            <a:pPr marL="457200" indent="-457200">
              <a:spcBef>
                <a:spcPct val="0"/>
              </a:spcBef>
              <a:buFont typeface="Arial" panose="020B0604020202020204" pitchFamily="34" charset="0"/>
              <a:buChar char="•"/>
              <a:defRPr/>
            </a:pPr>
            <a:r>
              <a:rPr lang="en-US" sz="2400" dirty="0">
                <a:solidFill>
                  <a:schemeClr val="bg2">
                    <a:lumMod val="10000"/>
                  </a:schemeClr>
                </a:solidFill>
                <a:latin typeface="Arial"/>
                <a:cs typeface="Arial"/>
              </a:rPr>
              <a:t>Wide variation in metrics across the 200 models</a:t>
            </a:r>
          </a:p>
          <a:p>
            <a:pPr marL="914400" lvl="1" indent="-457200">
              <a:spcBef>
                <a:spcPct val="0"/>
              </a:spcBef>
              <a:buFont typeface="Arial" panose="020B0604020202020204" pitchFamily="34" charset="0"/>
              <a:buChar char="•"/>
              <a:defRPr/>
            </a:pPr>
            <a:r>
              <a:rPr lang="en-US" sz="2400" dirty="0">
                <a:solidFill>
                  <a:schemeClr val="bg2">
                    <a:lumMod val="10000"/>
                  </a:schemeClr>
                </a:solidFill>
                <a:latin typeface="Arial"/>
                <a:cs typeface="Arial"/>
              </a:rPr>
              <a:t>Within partition schemes</a:t>
            </a:r>
          </a:p>
          <a:p>
            <a:pPr marL="914400" lvl="1" indent="-457200">
              <a:spcBef>
                <a:spcPct val="0"/>
              </a:spcBef>
              <a:buFont typeface="Arial" panose="020B0604020202020204" pitchFamily="34" charset="0"/>
              <a:buChar char="•"/>
              <a:defRPr/>
            </a:pPr>
            <a:r>
              <a:rPr lang="en-US" sz="2400" dirty="0">
                <a:solidFill>
                  <a:schemeClr val="bg2">
                    <a:lumMod val="10000"/>
                  </a:schemeClr>
                </a:solidFill>
                <a:latin typeface="Arial"/>
                <a:cs typeface="Arial"/>
              </a:rPr>
              <a:t>Across partition schemes</a:t>
            </a:r>
          </a:p>
          <a:p>
            <a:pPr marL="914400" lvl="1" indent="-457200">
              <a:spcBef>
                <a:spcPct val="0"/>
              </a:spcBef>
              <a:buFont typeface="Arial" panose="020B0604020202020204" pitchFamily="34" charset="0"/>
              <a:buChar char="•"/>
              <a:defRPr/>
            </a:pPr>
            <a:r>
              <a:rPr lang="en-US" sz="2400" dirty="0">
                <a:solidFill>
                  <a:schemeClr val="bg2">
                    <a:lumMod val="10000"/>
                  </a:schemeClr>
                </a:solidFill>
                <a:latin typeface="Arial"/>
                <a:cs typeface="Arial"/>
              </a:rPr>
              <a:t>Between resolutions </a:t>
            </a:r>
          </a:p>
          <a:p>
            <a:pPr marL="457200" indent="-457200">
              <a:spcBef>
                <a:spcPct val="0"/>
              </a:spcBef>
              <a:buFont typeface="Arial" panose="020B0604020202020204" pitchFamily="34" charset="0"/>
              <a:buChar char="•"/>
              <a:defRPr/>
            </a:pPr>
            <a:endParaRPr lang="en-US" sz="2400" dirty="0">
              <a:solidFill>
                <a:schemeClr val="bg2">
                  <a:lumMod val="10000"/>
                </a:schemeClr>
              </a:solidFill>
              <a:latin typeface="Arial"/>
              <a:cs typeface="Arial"/>
            </a:endParaRPr>
          </a:p>
          <a:p>
            <a:pPr marL="457200" indent="-457200">
              <a:spcBef>
                <a:spcPct val="0"/>
              </a:spcBef>
              <a:buFont typeface="Arial" panose="020B0604020202020204" pitchFamily="34" charset="0"/>
              <a:buChar char="•"/>
              <a:defRPr/>
            </a:pPr>
            <a:r>
              <a:rPr lang="en-US" sz="2400" dirty="0">
                <a:solidFill>
                  <a:schemeClr val="bg2">
                    <a:lumMod val="10000"/>
                  </a:schemeClr>
                </a:solidFill>
                <a:latin typeface="Arial"/>
                <a:cs typeface="Arial"/>
              </a:rPr>
              <a:t>Top two models from each partition scheme selected for a final comparison</a:t>
            </a:r>
          </a:p>
          <a:p>
            <a:pPr marL="457200" indent="-457200">
              <a:spcBef>
                <a:spcPct val="0"/>
              </a:spcBef>
              <a:buFont typeface="Arial" panose="020B0604020202020204" pitchFamily="34" charset="0"/>
              <a:buChar char="•"/>
              <a:defRPr/>
            </a:pPr>
            <a:endParaRPr lang="en-US" sz="2400" dirty="0">
              <a:solidFill>
                <a:schemeClr val="bg2">
                  <a:lumMod val="10000"/>
                </a:schemeClr>
              </a:solidFill>
              <a:latin typeface="Arial"/>
              <a:cs typeface="Arial"/>
            </a:endParaRPr>
          </a:p>
          <a:p>
            <a:pPr marL="457200" indent="-457200">
              <a:spcBef>
                <a:spcPct val="0"/>
              </a:spcBef>
              <a:buFont typeface="Arial" panose="020B0604020202020204" pitchFamily="34" charset="0"/>
              <a:buChar char="•"/>
              <a:defRPr/>
            </a:pPr>
            <a:r>
              <a:rPr lang="en-US" sz="2400" dirty="0">
                <a:solidFill>
                  <a:schemeClr val="bg2">
                    <a:lumMod val="10000"/>
                  </a:schemeClr>
                </a:solidFill>
                <a:latin typeface="Arial"/>
                <a:cs typeface="Arial"/>
              </a:rPr>
              <a:t>FC = LQ and RM = 2 selected for tuned model</a:t>
            </a:r>
          </a:p>
        </p:txBody>
      </p:sp>
    </p:spTree>
    <p:extLst>
      <p:ext uri="{BB962C8B-B14F-4D97-AF65-F5344CB8AC3E}">
        <p14:creationId xmlns:p14="http://schemas.microsoft.com/office/powerpoint/2010/main" val="10099839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92DA44F-444A-40B9-89BA-A7627DF8E8D6}"/>
              </a:ext>
            </a:extLst>
          </p:cNvPr>
          <p:cNvPicPr>
            <a:picLocks noChangeAspect="1"/>
          </p:cNvPicPr>
          <p:nvPr/>
        </p:nvPicPr>
        <p:blipFill>
          <a:blip r:embed="rId3"/>
          <a:stretch>
            <a:fillRect/>
          </a:stretch>
        </p:blipFill>
        <p:spPr>
          <a:xfrm>
            <a:off x="531628" y="984915"/>
            <a:ext cx="8229600" cy="3596098"/>
          </a:xfrm>
          <a:prstGeom prst="rect">
            <a:avLst/>
          </a:prstGeom>
          <a:ln>
            <a:solidFill>
              <a:srgbClr val="000000"/>
            </a:solidFill>
          </a:ln>
        </p:spPr>
      </p:pic>
      <p:sp>
        <p:nvSpPr>
          <p:cNvPr id="6" name="TextBox 5">
            <a:extLst>
              <a:ext uri="{FF2B5EF4-FFF2-40B4-BE49-F238E27FC236}">
                <a16:creationId xmlns:a16="http://schemas.microsoft.com/office/drawing/2014/main" id="{8739FB8D-C9DF-4C14-BBF2-79EA0D2D7EF9}"/>
              </a:ext>
            </a:extLst>
          </p:cNvPr>
          <p:cNvSpPr txBox="1"/>
          <p:nvPr/>
        </p:nvSpPr>
        <p:spPr>
          <a:xfrm>
            <a:off x="498457" y="108619"/>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Tuning Results – 30m</a:t>
            </a:r>
          </a:p>
        </p:txBody>
      </p:sp>
      <p:sp>
        <p:nvSpPr>
          <p:cNvPr id="4" name="TextBox 3">
            <a:extLst>
              <a:ext uri="{FF2B5EF4-FFF2-40B4-BE49-F238E27FC236}">
                <a16:creationId xmlns:a16="http://schemas.microsoft.com/office/drawing/2014/main" id="{08C2A0F2-4FED-431F-8A56-F4C4D19DBC3A}"/>
              </a:ext>
            </a:extLst>
          </p:cNvPr>
          <p:cNvSpPr txBox="1"/>
          <p:nvPr/>
        </p:nvSpPr>
        <p:spPr>
          <a:xfrm>
            <a:off x="531628" y="4581013"/>
            <a:ext cx="7399800" cy="1200329"/>
          </a:xfrm>
          <a:prstGeom prst="rect">
            <a:avLst/>
          </a:prstGeom>
          <a:noFill/>
        </p:spPr>
        <p:txBody>
          <a:bodyPr wrap="square" rtlCol="0">
            <a:spAutoFit/>
          </a:bodyPr>
          <a:lstStyle/>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AICc scores have a tight 3.2 point range</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AUC scores stronger on LQ_1 and LQ_2 jackknife tests</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Omission rates marginal but acceptable</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Regardless of partition, all resolved to LQ_1 and LQ_2</a:t>
            </a:r>
          </a:p>
        </p:txBody>
      </p:sp>
    </p:spTree>
    <p:extLst>
      <p:ext uri="{BB962C8B-B14F-4D97-AF65-F5344CB8AC3E}">
        <p14:creationId xmlns:p14="http://schemas.microsoft.com/office/powerpoint/2010/main" val="7553908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92DA44F-444A-40B9-89BA-A7627DF8E8D6}"/>
              </a:ext>
            </a:extLst>
          </p:cNvPr>
          <p:cNvPicPr>
            <a:picLocks noChangeAspect="1"/>
          </p:cNvPicPr>
          <p:nvPr/>
        </p:nvPicPr>
        <p:blipFill>
          <a:blip r:embed="rId3"/>
          <a:stretch>
            <a:fillRect/>
          </a:stretch>
        </p:blipFill>
        <p:spPr>
          <a:xfrm>
            <a:off x="540486" y="951614"/>
            <a:ext cx="8211883" cy="3596098"/>
          </a:xfrm>
          <a:prstGeom prst="rect">
            <a:avLst/>
          </a:prstGeom>
          <a:ln>
            <a:solidFill>
              <a:srgbClr val="000000"/>
            </a:solidFill>
          </a:ln>
        </p:spPr>
      </p:pic>
      <p:sp>
        <p:nvSpPr>
          <p:cNvPr id="6" name="TextBox 5">
            <a:extLst>
              <a:ext uri="{FF2B5EF4-FFF2-40B4-BE49-F238E27FC236}">
                <a16:creationId xmlns:a16="http://schemas.microsoft.com/office/drawing/2014/main" id="{8739FB8D-C9DF-4C14-BBF2-79EA0D2D7EF9}"/>
              </a:ext>
            </a:extLst>
          </p:cNvPr>
          <p:cNvSpPr txBox="1"/>
          <p:nvPr/>
        </p:nvSpPr>
        <p:spPr>
          <a:xfrm>
            <a:off x="838929" y="75186"/>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Tuning Results – 800m</a:t>
            </a:r>
          </a:p>
        </p:txBody>
      </p:sp>
      <p:sp>
        <p:nvSpPr>
          <p:cNvPr id="7" name="TextBox 6">
            <a:extLst>
              <a:ext uri="{FF2B5EF4-FFF2-40B4-BE49-F238E27FC236}">
                <a16:creationId xmlns:a16="http://schemas.microsoft.com/office/drawing/2014/main" id="{5A69E209-7F70-4338-9CB6-A31AFEAD1389}"/>
              </a:ext>
            </a:extLst>
          </p:cNvPr>
          <p:cNvSpPr txBox="1"/>
          <p:nvPr/>
        </p:nvSpPr>
        <p:spPr>
          <a:xfrm>
            <a:off x="531628" y="4581013"/>
            <a:ext cx="8211882" cy="1200329"/>
          </a:xfrm>
          <a:prstGeom prst="rect">
            <a:avLst/>
          </a:prstGeom>
          <a:noFill/>
        </p:spPr>
        <p:txBody>
          <a:bodyPr wrap="square" rtlCol="0">
            <a:spAutoFit/>
          </a:bodyPr>
          <a:lstStyle/>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More mix on model complexity than 30m results (L_1, L_2, etc.)</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AICc scores have a tight 5.2 point range, but relatively broader than 30m</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AUC scores close on top five models in the metric</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LQ_2 chosen for consistency with 30m</a:t>
            </a:r>
          </a:p>
        </p:txBody>
      </p:sp>
    </p:spTree>
    <p:extLst>
      <p:ext uri="{BB962C8B-B14F-4D97-AF65-F5344CB8AC3E}">
        <p14:creationId xmlns:p14="http://schemas.microsoft.com/office/powerpoint/2010/main" val="11579989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84E6ED-A92D-4D2A-85CC-056EBC84FE4C}"/>
              </a:ext>
            </a:extLst>
          </p:cNvPr>
          <p:cNvSpPr txBox="1"/>
          <p:nvPr/>
        </p:nvSpPr>
        <p:spPr>
          <a:xfrm>
            <a:off x="398034" y="1430857"/>
            <a:ext cx="8347933" cy="3046988"/>
          </a:xfrm>
          <a:prstGeom prst="rect">
            <a:avLst/>
          </a:prstGeom>
          <a:noFill/>
        </p:spPr>
        <p:txBody>
          <a:bodyPr wrap="square" rtlCol="0">
            <a:spAutoFit/>
          </a:bodyPr>
          <a:lstStyle/>
          <a:p>
            <a:pPr algn="ctr"/>
            <a:r>
              <a:rPr lang="en-US" sz="9600" dirty="0">
                <a:latin typeface="Arial" panose="020B0604020202020204" pitchFamily="34" charset="0"/>
                <a:cs typeface="Arial" panose="020B0604020202020204" pitchFamily="34" charset="0"/>
              </a:rPr>
              <a:t>Model</a:t>
            </a:r>
          </a:p>
          <a:p>
            <a:pPr algn="ctr"/>
            <a:r>
              <a:rPr lang="en-US" sz="9600" dirty="0">
                <a:latin typeface="Arial" panose="020B0604020202020204" pitchFamily="34" charset="0"/>
                <a:cs typeface="Arial" panose="020B0604020202020204" pitchFamily="34" charset="0"/>
              </a:rPr>
              <a:t>Metrics</a:t>
            </a:r>
          </a:p>
        </p:txBody>
      </p:sp>
    </p:spTree>
    <p:extLst>
      <p:ext uri="{BB962C8B-B14F-4D97-AF65-F5344CB8AC3E}">
        <p14:creationId xmlns:p14="http://schemas.microsoft.com/office/powerpoint/2010/main" val="22538406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83CCDA-1169-4BB7-8BC5-53F5C08FAC96}"/>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AICc</a:t>
            </a:r>
          </a:p>
        </p:txBody>
      </p:sp>
      <p:graphicFrame>
        <p:nvGraphicFramePr>
          <p:cNvPr id="3" name="Table 2">
            <a:extLst>
              <a:ext uri="{FF2B5EF4-FFF2-40B4-BE49-F238E27FC236}">
                <a16:creationId xmlns:a16="http://schemas.microsoft.com/office/drawing/2014/main" id="{18CDA53F-D115-41D0-B860-8D126E1685BF}"/>
              </a:ext>
            </a:extLst>
          </p:cNvPr>
          <p:cNvGraphicFramePr>
            <a:graphicFrameLocks noGrp="1"/>
          </p:cNvGraphicFramePr>
          <p:nvPr>
            <p:extLst>
              <p:ext uri="{D42A27DB-BD31-4B8C-83A1-F6EECF244321}">
                <p14:modId xmlns:p14="http://schemas.microsoft.com/office/powerpoint/2010/main" val="2946346835"/>
              </p:ext>
            </p:extLst>
          </p:nvPr>
        </p:nvGraphicFramePr>
        <p:xfrm>
          <a:off x="1289050" y="1223627"/>
          <a:ext cx="6565900" cy="2918460"/>
        </p:xfrm>
        <a:graphic>
          <a:graphicData uri="http://schemas.openxmlformats.org/drawingml/2006/table">
            <a:tbl>
              <a:tblPr/>
              <a:tblGrid>
                <a:gridCol w="1066800">
                  <a:extLst>
                    <a:ext uri="{9D8B030D-6E8A-4147-A177-3AD203B41FA5}">
                      <a16:colId xmlns:a16="http://schemas.microsoft.com/office/drawing/2014/main" val="2539049955"/>
                    </a:ext>
                  </a:extLst>
                </a:gridCol>
                <a:gridCol w="762000">
                  <a:extLst>
                    <a:ext uri="{9D8B030D-6E8A-4147-A177-3AD203B41FA5}">
                      <a16:colId xmlns:a16="http://schemas.microsoft.com/office/drawing/2014/main" val="3878472442"/>
                    </a:ext>
                  </a:extLst>
                </a:gridCol>
                <a:gridCol w="850900">
                  <a:extLst>
                    <a:ext uri="{9D8B030D-6E8A-4147-A177-3AD203B41FA5}">
                      <a16:colId xmlns:a16="http://schemas.microsoft.com/office/drawing/2014/main" val="3316155217"/>
                    </a:ext>
                  </a:extLst>
                </a:gridCol>
                <a:gridCol w="850900">
                  <a:extLst>
                    <a:ext uri="{9D8B030D-6E8A-4147-A177-3AD203B41FA5}">
                      <a16:colId xmlns:a16="http://schemas.microsoft.com/office/drawing/2014/main" val="852363369"/>
                    </a:ext>
                  </a:extLst>
                </a:gridCol>
                <a:gridCol w="876300">
                  <a:extLst>
                    <a:ext uri="{9D8B030D-6E8A-4147-A177-3AD203B41FA5}">
                      <a16:colId xmlns:a16="http://schemas.microsoft.com/office/drawing/2014/main" val="3274427357"/>
                    </a:ext>
                  </a:extLst>
                </a:gridCol>
                <a:gridCol w="1079500">
                  <a:extLst>
                    <a:ext uri="{9D8B030D-6E8A-4147-A177-3AD203B41FA5}">
                      <a16:colId xmlns:a16="http://schemas.microsoft.com/office/drawing/2014/main" val="3141848390"/>
                    </a:ext>
                  </a:extLst>
                </a:gridCol>
                <a:gridCol w="1079500">
                  <a:extLst>
                    <a:ext uri="{9D8B030D-6E8A-4147-A177-3AD203B41FA5}">
                      <a16:colId xmlns:a16="http://schemas.microsoft.com/office/drawing/2014/main" val="391589247"/>
                    </a:ext>
                  </a:extLst>
                </a:gridCol>
              </a:tblGrid>
              <a:tr h="880110">
                <a:tc>
                  <a:txBody>
                    <a:bodyPr/>
                    <a:lstStyle/>
                    <a:p>
                      <a:pPr algn="ctr" fontAlgn="ctr"/>
                      <a:r>
                        <a:rPr lang="en-US" sz="1800" b="0" i="0" u="none" strike="noStrike">
                          <a:solidFill>
                            <a:srgbClr val="000000"/>
                          </a:solidFill>
                          <a:effectLst/>
                          <a:latin typeface="Times New Roman" panose="02020603050405020304" pitchFamily="18" charset="0"/>
                        </a:rPr>
                        <a:t>Resolution</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800" b="0" i="0" u="none" strike="noStrike">
                          <a:solidFill>
                            <a:srgbClr val="000000"/>
                          </a:solidFill>
                          <a:effectLst/>
                          <a:latin typeface="Times New Roman" panose="02020603050405020304" pitchFamily="18" charset="0"/>
                        </a:rPr>
                        <a:t> </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800" b="0" i="0" u="none" strike="noStrike">
                          <a:solidFill>
                            <a:srgbClr val="000000"/>
                          </a:solidFill>
                          <a:effectLst/>
                          <a:latin typeface="Times New Roman" panose="02020603050405020304" pitchFamily="18" charset="0"/>
                        </a:rPr>
                        <a:t>AICc </a:t>
                      </a:r>
                      <a:br>
                        <a:rPr lang="en-US" sz="1800" b="0" i="0" u="none" strike="noStrike">
                          <a:solidFill>
                            <a:srgbClr val="000000"/>
                          </a:solidFill>
                          <a:effectLst/>
                          <a:latin typeface="Times New Roman" panose="02020603050405020304" pitchFamily="18" charset="0"/>
                        </a:rPr>
                      </a:br>
                      <a:r>
                        <a:rPr lang="en-US" sz="1800" b="0" i="0" u="none" strike="noStrike">
                          <a:solidFill>
                            <a:srgbClr val="000000"/>
                          </a:solidFill>
                          <a:effectLst/>
                          <a:latin typeface="Times New Roman" panose="02020603050405020304" pitchFamily="18" charset="0"/>
                        </a:rPr>
                        <a:t>Default</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US" sz="1800" b="0" i="0" u="none" strike="noStrike">
                          <a:solidFill>
                            <a:srgbClr val="000000"/>
                          </a:solidFill>
                          <a:effectLst/>
                          <a:latin typeface="Times New Roman" panose="02020603050405020304" pitchFamily="18" charset="0"/>
                        </a:rPr>
                        <a:t>AICc </a:t>
                      </a:r>
                      <a:br>
                        <a:rPr lang="en-US" sz="1800" b="0" i="0" u="none" strike="noStrike">
                          <a:solidFill>
                            <a:srgbClr val="000000"/>
                          </a:solidFill>
                          <a:effectLst/>
                          <a:latin typeface="Times New Roman" panose="02020603050405020304" pitchFamily="18" charset="0"/>
                        </a:rPr>
                      </a:br>
                      <a:r>
                        <a:rPr lang="en-US" sz="1800" b="0" i="0" u="none" strike="noStrike">
                          <a:solidFill>
                            <a:srgbClr val="000000"/>
                          </a:solidFill>
                          <a:effectLst/>
                          <a:latin typeface="Times New Roman" panose="02020603050405020304" pitchFamily="18" charset="0"/>
                        </a:rPr>
                        <a:t>Tuned</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1800" b="0" i="0" u="none" strike="noStrike">
                          <a:solidFill>
                            <a:srgbClr val="000000"/>
                          </a:solidFill>
                          <a:effectLst/>
                          <a:latin typeface="Times New Roman" panose="02020603050405020304" pitchFamily="18" charset="0"/>
                        </a:rPr>
                        <a:t>AICc</a:t>
                      </a:r>
                      <a:br>
                        <a:rPr lang="en-US" sz="1800" b="0" i="0" u="none" strike="noStrike">
                          <a:solidFill>
                            <a:srgbClr val="000000"/>
                          </a:solidFill>
                          <a:effectLst/>
                          <a:latin typeface="Times New Roman" panose="02020603050405020304" pitchFamily="18" charset="0"/>
                        </a:rPr>
                      </a:br>
                      <a:r>
                        <a:rPr lang="en-US" sz="1800" b="0" i="0" u="none" strike="noStrike">
                          <a:solidFill>
                            <a:srgbClr val="000000"/>
                          </a:solidFill>
                          <a:effectLst/>
                          <a:latin typeface="Times New Roman" panose="02020603050405020304" pitchFamily="18" charset="0"/>
                        </a:rPr>
                        <a:t>Delta</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800" b="0" i="0" u="none" strike="noStrike">
                          <a:solidFill>
                            <a:srgbClr val="000000"/>
                          </a:solidFill>
                          <a:effectLst/>
                          <a:latin typeface="Times New Roman" panose="02020603050405020304" pitchFamily="18" charset="0"/>
                        </a:rPr>
                        <a:t>parameters</a:t>
                      </a:r>
                      <a:br>
                        <a:rPr lang="en-US" sz="1800" b="0" i="0" u="none" strike="noStrike">
                          <a:solidFill>
                            <a:srgbClr val="000000"/>
                          </a:solidFill>
                          <a:effectLst/>
                          <a:latin typeface="Times New Roman" panose="02020603050405020304" pitchFamily="18" charset="0"/>
                        </a:rPr>
                      </a:br>
                      <a:r>
                        <a:rPr lang="en-US" sz="1800" b="0" i="0" u="none" strike="noStrike">
                          <a:solidFill>
                            <a:srgbClr val="000000"/>
                          </a:solidFill>
                          <a:effectLst/>
                          <a:latin typeface="Times New Roman" panose="02020603050405020304" pitchFamily="18" charset="0"/>
                        </a:rPr>
                        <a:t>Default</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US" sz="1800" b="0" i="0" u="none" strike="noStrike">
                          <a:solidFill>
                            <a:srgbClr val="000000"/>
                          </a:solidFill>
                          <a:effectLst/>
                          <a:latin typeface="Times New Roman" panose="02020603050405020304" pitchFamily="18" charset="0"/>
                        </a:rPr>
                        <a:t>parameters</a:t>
                      </a:r>
                      <a:br>
                        <a:rPr lang="en-US" sz="1800" b="0" i="0" u="none" strike="noStrike">
                          <a:solidFill>
                            <a:srgbClr val="000000"/>
                          </a:solidFill>
                          <a:effectLst/>
                          <a:latin typeface="Times New Roman" panose="02020603050405020304" pitchFamily="18" charset="0"/>
                        </a:rPr>
                      </a:br>
                      <a:r>
                        <a:rPr lang="en-US" sz="1800" b="0" i="0" u="none" strike="noStrike">
                          <a:solidFill>
                            <a:srgbClr val="000000"/>
                          </a:solidFill>
                          <a:effectLst/>
                          <a:latin typeface="Times New Roman" panose="02020603050405020304" pitchFamily="18" charset="0"/>
                        </a:rPr>
                        <a:t>Tuned</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1922738840"/>
                  </a:ext>
                </a:extLst>
              </a:tr>
              <a:tr h="293370">
                <a:tc rowSpan="3">
                  <a:txBody>
                    <a:bodyPr/>
                    <a:lstStyle/>
                    <a:p>
                      <a:pPr algn="ctr" fontAlgn="ctr"/>
                      <a:r>
                        <a:rPr lang="en-US" sz="1800" b="0" i="0" u="none" strike="noStrike">
                          <a:solidFill>
                            <a:srgbClr val="000000"/>
                          </a:solidFill>
                          <a:effectLst/>
                          <a:latin typeface="Times New Roman" panose="02020603050405020304" pitchFamily="18" charset="0"/>
                        </a:rPr>
                        <a:t>800m</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800" b="0" i="0" u="none" strike="noStrike">
                          <a:solidFill>
                            <a:srgbClr val="000000"/>
                          </a:solidFill>
                          <a:effectLst/>
                          <a:latin typeface="Times New Roman" panose="02020603050405020304" pitchFamily="18" charset="0"/>
                        </a:rPr>
                        <a:t>Mean</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1235.3</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1133.1</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1800" b="0" i="0" u="none" strike="noStrike">
                          <a:solidFill>
                            <a:srgbClr val="000000"/>
                          </a:solidFill>
                          <a:effectLst/>
                          <a:latin typeface="Times New Roman" panose="02020603050405020304" pitchFamily="18" charset="0"/>
                        </a:rPr>
                        <a:t>9.0%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36.8</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7.9</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558697908"/>
                  </a:ext>
                </a:extLst>
              </a:tr>
              <a:tr h="293370">
                <a:tc vMerge="1">
                  <a:txBody>
                    <a:bodyPr/>
                    <a:lstStyle/>
                    <a:p>
                      <a:endParaRPr lang="en-US"/>
                    </a:p>
                  </a:txBody>
                  <a:tcPr/>
                </a:tc>
                <a:tc>
                  <a:txBody>
                    <a:bodyPr/>
                    <a:lstStyle/>
                    <a:p>
                      <a:pPr algn="l" fontAlgn="b"/>
                      <a:r>
                        <a:rPr lang="en-US" sz="1800" b="0" i="0" u="none" strike="noStrike">
                          <a:solidFill>
                            <a:srgbClr val="000000"/>
                          </a:solidFill>
                          <a:effectLst/>
                          <a:latin typeface="Times New Roman" panose="02020603050405020304" pitchFamily="18" charset="0"/>
                        </a:rPr>
                        <a:t>Median</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1229.9</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1133.2</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1800" b="0" i="0" u="none" strike="noStrike">
                          <a:solidFill>
                            <a:srgbClr val="000000"/>
                          </a:solidFill>
                          <a:effectLst/>
                          <a:latin typeface="Times New Roman" panose="02020603050405020304" pitchFamily="18" charset="0"/>
                        </a:rPr>
                        <a:t>8.5%</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37</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8</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723840805"/>
                  </a:ext>
                </a:extLst>
              </a:tr>
              <a:tr h="293370">
                <a:tc vMerge="1">
                  <a:txBody>
                    <a:bodyPr/>
                    <a:lstStyle/>
                    <a:p>
                      <a:endParaRPr lang="en-US"/>
                    </a:p>
                  </a:txBody>
                  <a:tcPr/>
                </a:tc>
                <a:tc>
                  <a:txBody>
                    <a:bodyPr/>
                    <a:lstStyle/>
                    <a:p>
                      <a:pPr algn="l" fontAlgn="b"/>
                      <a:r>
                        <a:rPr lang="en-US" sz="1800" b="0" i="0" u="none" strike="noStrike">
                          <a:solidFill>
                            <a:srgbClr val="000000"/>
                          </a:solidFill>
                          <a:effectLst/>
                          <a:latin typeface="Times New Roman" panose="02020603050405020304" pitchFamily="18" charset="0"/>
                        </a:rPr>
                        <a:t>Range</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197.9</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2.9</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1800" b="0" i="0" u="none" strike="noStrike">
                          <a:solidFill>
                            <a:srgbClr val="000000"/>
                          </a:solidFill>
                          <a:effectLst/>
                          <a:latin typeface="Times New Roman" panose="02020603050405020304" pitchFamily="18" charset="0"/>
                        </a:rPr>
                        <a:t>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24</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1</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1278446573"/>
                  </a:ext>
                </a:extLst>
              </a:tr>
              <a:tr h="49530">
                <a:tc>
                  <a:txBody>
                    <a:bodyPr/>
                    <a:lstStyle/>
                    <a:p>
                      <a:pPr algn="ctr" fontAlgn="ctr"/>
                      <a:r>
                        <a:rPr lang="en-US" sz="1800" b="0" i="0" u="none" strike="noStrike">
                          <a:solidFill>
                            <a:srgbClr val="000000"/>
                          </a:solidFill>
                          <a:effectLst/>
                          <a:latin typeface="Times New Roman" panose="02020603050405020304" pitchFamily="18" charset="0"/>
                        </a:rPr>
                        <a:t> </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800" b="0" i="0" u="none" strike="noStrike">
                          <a:solidFill>
                            <a:srgbClr val="000000"/>
                          </a:solidFill>
                          <a:effectLst/>
                          <a:latin typeface="Times New Roman" panose="02020603050405020304" pitchFamily="18" charset="0"/>
                        </a:rPr>
                        <a:t>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56900008"/>
                  </a:ext>
                </a:extLst>
              </a:tr>
              <a:tr h="293370">
                <a:tc rowSpan="3">
                  <a:txBody>
                    <a:bodyPr/>
                    <a:lstStyle/>
                    <a:p>
                      <a:pPr algn="ctr" fontAlgn="ctr"/>
                      <a:r>
                        <a:rPr lang="en-US" sz="1800" b="0" i="0" u="none" strike="noStrike">
                          <a:solidFill>
                            <a:srgbClr val="000000"/>
                          </a:solidFill>
                          <a:effectLst/>
                          <a:latin typeface="Times New Roman" panose="02020603050405020304" pitchFamily="18" charset="0"/>
                        </a:rPr>
                        <a:t>30m</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800" b="0" i="0" u="none" strike="noStrike">
                          <a:solidFill>
                            <a:srgbClr val="000000"/>
                          </a:solidFill>
                          <a:effectLst/>
                          <a:latin typeface="Times New Roman" panose="02020603050405020304" pitchFamily="18" charset="0"/>
                        </a:rPr>
                        <a:t>Mean</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2339.0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2184.2</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1800" b="0" i="0" u="none" strike="noStrike">
                          <a:solidFill>
                            <a:srgbClr val="000000"/>
                          </a:solidFill>
                          <a:effectLst/>
                          <a:latin typeface="Times New Roman" panose="02020603050405020304" pitchFamily="18" charset="0"/>
                        </a:rPr>
                        <a:t>7.1%</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42.7</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8.4</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860692137"/>
                  </a:ext>
                </a:extLst>
              </a:tr>
              <a:tr h="293370">
                <a:tc vMerge="1">
                  <a:txBody>
                    <a:bodyPr/>
                    <a:lstStyle/>
                    <a:p>
                      <a:endParaRPr lang="en-US"/>
                    </a:p>
                  </a:txBody>
                  <a:tcPr/>
                </a:tc>
                <a:tc>
                  <a:txBody>
                    <a:bodyPr/>
                    <a:lstStyle/>
                    <a:p>
                      <a:pPr algn="l" fontAlgn="b"/>
                      <a:r>
                        <a:rPr lang="en-US" sz="1800" b="0" i="0" u="none" strike="noStrike">
                          <a:solidFill>
                            <a:srgbClr val="000000"/>
                          </a:solidFill>
                          <a:effectLst/>
                          <a:latin typeface="Times New Roman" panose="02020603050405020304" pitchFamily="18" charset="0"/>
                        </a:rPr>
                        <a:t>Median</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2312.2</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2184.5</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1800" b="0" i="0" u="none" strike="noStrike">
                          <a:solidFill>
                            <a:srgbClr val="000000"/>
                          </a:solidFill>
                          <a:effectLst/>
                          <a:latin typeface="Times New Roman" panose="02020603050405020304" pitchFamily="18" charset="0"/>
                        </a:rPr>
                        <a:t>5.8%</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41</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8</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2753401003"/>
                  </a:ext>
                </a:extLst>
              </a:tr>
              <a:tr h="293370">
                <a:tc vMerge="1">
                  <a:txBody>
                    <a:bodyPr/>
                    <a:lstStyle/>
                    <a:p>
                      <a:endParaRPr lang="en-US"/>
                    </a:p>
                  </a:txBody>
                  <a:tcPr/>
                </a:tc>
                <a:tc>
                  <a:txBody>
                    <a:bodyPr/>
                    <a:lstStyle/>
                    <a:p>
                      <a:pPr algn="l" fontAlgn="b"/>
                      <a:r>
                        <a:rPr lang="en-US" sz="1800" b="0" i="0" u="none" strike="noStrike">
                          <a:solidFill>
                            <a:srgbClr val="000000"/>
                          </a:solidFill>
                          <a:effectLst/>
                          <a:latin typeface="Times New Roman" panose="02020603050405020304" pitchFamily="18" charset="0"/>
                        </a:rPr>
                        <a:t>Range</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277.9</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6.9</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1800" b="0" i="0" u="none" strike="noStrike">
                          <a:solidFill>
                            <a:srgbClr val="000000"/>
                          </a:solidFill>
                          <a:effectLst/>
                          <a:latin typeface="Times New Roman" panose="02020603050405020304" pitchFamily="18" charset="0"/>
                        </a:rPr>
                        <a:t>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22</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dirty="0">
                          <a:solidFill>
                            <a:srgbClr val="000000"/>
                          </a:solidFill>
                          <a:effectLst/>
                          <a:latin typeface="Times New Roman" panose="02020603050405020304" pitchFamily="18" charset="0"/>
                        </a:rPr>
                        <a:t>3</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999660450"/>
                  </a:ext>
                </a:extLst>
              </a:tr>
            </a:tbl>
          </a:graphicData>
        </a:graphic>
      </p:graphicFrame>
      <p:sp>
        <p:nvSpPr>
          <p:cNvPr id="6" name="TextBox 5">
            <a:extLst>
              <a:ext uri="{FF2B5EF4-FFF2-40B4-BE49-F238E27FC236}">
                <a16:creationId xmlns:a16="http://schemas.microsoft.com/office/drawing/2014/main" id="{24CB6113-E071-4DF2-B1F6-94CF06EA73BB}"/>
              </a:ext>
            </a:extLst>
          </p:cNvPr>
          <p:cNvSpPr txBox="1"/>
          <p:nvPr/>
        </p:nvSpPr>
        <p:spPr>
          <a:xfrm>
            <a:off x="872100" y="4321031"/>
            <a:ext cx="7399800" cy="1200329"/>
          </a:xfrm>
          <a:prstGeom prst="rect">
            <a:avLst/>
          </a:prstGeom>
          <a:noFill/>
        </p:spPr>
        <p:txBody>
          <a:bodyPr wrap="square" rtlCol="0">
            <a:spAutoFit/>
          </a:bodyPr>
          <a:lstStyle/>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Marked increase in performance with tuned model</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Default model more volatile as demonstrated by ranges and graphs</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As reflected in AICc, reduced parameters and complexity with tuned model</a:t>
            </a:r>
          </a:p>
        </p:txBody>
      </p:sp>
    </p:spTree>
    <p:extLst>
      <p:ext uri="{BB962C8B-B14F-4D97-AF65-F5344CB8AC3E}">
        <p14:creationId xmlns:p14="http://schemas.microsoft.com/office/powerpoint/2010/main" val="213906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D089BC6-2291-41E5-B763-52EE33A1061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53666" y="107196"/>
            <a:ext cx="4446892" cy="2743200"/>
          </a:xfrm>
          <a:prstGeom prst="rect">
            <a:avLst/>
          </a:prstGeom>
          <a:noFill/>
          <a:ln>
            <a:solidFill>
              <a:schemeClr val="tx1"/>
            </a:solidFill>
          </a:ln>
        </p:spPr>
      </p:pic>
      <p:pic>
        <p:nvPicPr>
          <p:cNvPr id="3" name="Picture 2">
            <a:extLst>
              <a:ext uri="{FF2B5EF4-FFF2-40B4-BE49-F238E27FC236}">
                <a16:creationId xmlns:a16="http://schemas.microsoft.com/office/drawing/2014/main" id="{E6711607-CB32-42C5-B92D-0D31E17CF93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00200" y="2963634"/>
            <a:ext cx="5153824" cy="2743200"/>
          </a:xfrm>
          <a:prstGeom prst="rect">
            <a:avLst/>
          </a:prstGeom>
          <a:noFill/>
          <a:ln>
            <a:solidFill>
              <a:schemeClr val="tx1"/>
            </a:solidFill>
          </a:ln>
        </p:spPr>
      </p:pic>
    </p:spTree>
    <p:extLst>
      <p:ext uri="{BB962C8B-B14F-4D97-AF65-F5344CB8AC3E}">
        <p14:creationId xmlns:p14="http://schemas.microsoft.com/office/powerpoint/2010/main" val="26668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83CCDA-1169-4BB7-8BC5-53F5C08FAC96}"/>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AUC</a:t>
            </a:r>
          </a:p>
        </p:txBody>
      </p:sp>
      <p:graphicFrame>
        <p:nvGraphicFramePr>
          <p:cNvPr id="3" name="Table 2">
            <a:extLst>
              <a:ext uri="{FF2B5EF4-FFF2-40B4-BE49-F238E27FC236}">
                <a16:creationId xmlns:a16="http://schemas.microsoft.com/office/drawing/2014/main" id="{6D3072D4-DFE8-4922-8790-7A849A41BFEC}"/>
              </a:ext>
            </a:extLst>
          </p:cNvPr>
          <p:cNvGraphicFramePr>
            <a:graphicFrameLocks noGrp="1"/>
          </p:cNvGraphicFramePr>
          <p:nvPr>
            <p:extLst>
              <p:ext uri="{D42A27DB-BD31-4B8C-83A1-F6EECF244321}">
                <p14:modId xmlns:p14="http://schemas.microsoft.com/office/powerpoint/2010/main" val="2380444143"/>
              </p:ext>
            </p:extLst>
          </p:nvPr>
        </p:nvGraphicFramePr>
        <p:xfrm>
          <a:off x="2266950" y="1244891"/>
          <a:ext cx="4610100" cy="2918460"/>
        </p:xfrm>
        <a:graphic>
          <a:graphicData uri="http://schemas.openxmlformats.org/drawingml/2006/table">
            <a:tbl>
              <a:tblPr/>
              <a:tblGrid>
                <a:gridCol w="1066800">
                  <a:extLst>
                    <a:ext uri="{9D8B030D-6E8A-4147-A177-3AD203B41FA5}">
                      <a16:colId xmlns:a16="http://schemas.microsoft.com/office/drawing/2014/main" val="1335939667"/>
                    </a:ext>
                  </a:extLst>
                </a:gridCol>
                <a:gridCol w="762000">
                  <a:extLst>
                    <a:ext uri="{9D8B030D-6E8A-4147-A177-3AD203B41FA5}">
                      <a16:colId xmlns:a16="http://schemas.microsoft.com/office/drawing/2014/main" val="3337448689"/>
                    </a:ext>
                  </a:extLst>
                </a:gridCol>
                <a:gridCol w="952500">
                  <a:extLst>
                    <a:ext uri="{9D8B030D-6E8A-4147-A177-3AD203B41FA5}">
                      <a16:colId xmlns:a16="http://schemas.microsoft.com/office/drawing/2014/main" val="1512716605"/>
                    </a:ext>
                  </a:extLst>
                </a:gridCol>
                <a:gridCol w="952500">
                  <a:extLst>
                    <a:ext uri="{9D8B030D-6E8A-4147-A177-3AD203B41FA5}">
                      <a16:colId xmlns:a16="http://schemas.microsoft.com/office/drawing/2014/main" val="3096941822"/>
                    </a:ext>
                  </a:extLst>
                </a:gridCol>
                <a:gridCol w="876300">
                  <a:extLst>
                    <a:ext uri="{9D8B030D-6E8A-4147-A177-3AD203B41FA5}">
                      <a16:colId xmlns:a16="http://schemas.microsoft.com/office/drawing/2014/main" val="3951395690"/>
                    </a:ext>
                  </a:extLst>
                </a:gridCol>
              </a:tblGrid>
              <a:tr h="880110">
                <a:tc>
                  <a:txBody>
                    <a:bodyPr/>
                    <a:lstStyle/>
                    <a:p>
                      <a:pPr algn="ctr" fontAlgn="ctr"/>
                      <a:r>
                        <a:rPr lang="en-US" sz="1800" b="0" i="0" u="none" strike="noStrike">
                          <a:solidFill>
                            <a:srgbClr val="000000"/>
                          </a:solidFill>
                          <a:effectLst/>
                          <a:latin typeface="Times New Roman" panose="02020603050405020304" pitchFamily="18" charset="0"/>
                        </a:rPr>
                        <a:t>Resolution</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800" b="0" i="0" u="none" strike="noStrike" dirty="0">
                          <a:solidFill>
                            <a:srgbClr val="000000"/>
                          </a:solidFill>
                          <a:effectLst/>
                          <a:latin typeface="Times New Roman" panose="02020603050405020304" pitchFamily="18" charset="0"/>
                        </a:rPr>
                        <a:t> </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800" b="0" i="0" u="none" strike="noStrike">
                          <a:solidFill>
                            <a:srgbClr val="000000"/>
                          </a:solidFill>
                          <a:effectLst/>
                          <a:latin typeface="Times New Roman" panose="02020603050405020304" pitchFamily="18" charset="0"/>
                        </a:rPr>
                        <a:t>AUC </a:t>
                      </a:r>
                      <a:br>
                        <a:rPr lang="en-US" sz="1800" b="0" i="0" u="none" strike="noStrike">
                          <a:solidFill>
                            <a:srgbClr val="000000"/>
                          </a:solidFill>
                          <a:effectLst/>
                          <a:latin typeface="Times New Roman" panose="02020603050405020304" pitchFamily="18" charset="0"/>
                        </a:rPr>
                      </a:br>
                      <a:r>
                        <a:rPr lang="en-US" sz="1800" b="0" i="0" u="none" strike="noStrike">
                          <a:solidFill>
                            <a:srgbClr val="000000"/>
                          </a:solidFill>
                          <a:effectLst/>
                          <a:latin typeface="Times New Roman" panose="02020603050405020304" pitchFamily="18" charset="0"/>
                        </a:rPr>
                        <a:t>Default</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US" sz="1800" b="0" i="0" u="none" strike="noStrike">
                          <a:solidFill>
                            <a:srgbClr val="000000"/>
                          </a:solidFill>
                          <a:effectLst/>
                          <a:latin typeface="Times New Roman" panose="02020603050405020304" pitchFamily="18" charset="0"/>
                        </a:rPr>
                        <a:t>AUC </a:t>
                      </a:r>
                      <a:br>
                        <a:rPr lang="en-US" sz="1800" b="0" i="0" u="none" strike="noStrike">
                          <a:solidFill>
                            <a:srgbClr val="000000"/>
                          </a:solidFill>
                          <a:effectLst/>
                          <a:latin typeface="Times New Roman" panose="02020603050405020304" pitchFamily="18" charset="0"/>
                        </a:rPr>
                      </a:br>
                      <a:r>
                        <a:rPr lang="en-US" sz="1800" b="0" i="0" u="none" strike="noStrike">
                          <a:solidFill>
                            <a:srgbClr val="000000"/>
                          </a:solidFill>
                          <a:effectLst/>
                          <a:latin typeface="Times New Roman" panose="02020603050405020304" pitchFamily="18" charset="0"/>
                        </a:rPr>
                        <a:t>Tuned</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1800" b="0" i="0" u="none" strike="noStrike">
                          <a:solidFill>
                            <a:srgbClr val="000000"/>
                          </a:solidFill>
                          <a:effectLst/>
                          <a:latin typeface="Times New Roman" panose="02020603050405020304" pitchFamily="18" charset="0"/>
                        </a:rPr>
                        <a:t>AUC</a:t>
                      </a:r>
                      <a:br>
                        <a:rPr lang="en-US" sz="1800" b="0" i="0" u="none" strike="noStrike">
                          <a:solidFill>
                            <a:srgbClr val="000000"/>
                          </a:solidFill>
                          <a:effectLst/>
                          <a:latin typeface="Times New Roman" panose="02020603050405020304" pitchFamily="18" charset="0"/>
                        </a:rPr>
                      </a:br>
                      <a:r>
                        <a:rPr lang="en-US" sz="1800" b="0" i="0" u="none" strike="noStrike">
                          <a:solidFill>
                            <a:srgbClr val="000000"/>
                          </a:solidFill>
                          <a:effectLst/>
                          <a:latin typeface="Times New Roman" panose="02020603050405020304" pitchFamily="18" charset="0"/>
                        </a:rPr>
                        <a:t>Delta</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880617545"/>
                  </a:ext>
                </a:extLst>
              </a:tr>
              <a:tr h="293370">
                <a:tc rowSpan="3">
                  <a:txBody>
                    <a:bodyPr/>
                    <a:lstStyle/>
                    <a:p>
                      <a:pPr algn="ctr" fontAlgn="ctr"/>
                      <a:r>
                        <a:rPr lang="en-US" sz="1800" b="0" i="0" u="none" strike="noStrike">
                          <a:solidFill>
                            <a:srgbClr val="000000"/>
                          </a:solidFill>
                          <a:effectLst/>
                          <a:latin typeface="Times New Roman" panose="02020603050405020304" pitchFamily="18" charset="0"/>
                        </a:rPr>
                        <a:t>800m</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800" b="0" i="0" u="none" strike="noStrike">
                          <a:solidFill>
                            <a:srgbClr val="000000"/>
                          </a:solidFill>
                          <a:effectLst/>
                          <a:latin typeface="Times New Roman" panose="02020603050405020304" pitchFamily="18" charset="0"/>
                        </a:rPr>
                        <a:t>Mean</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0.9577</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0.9498</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1800" b="0" i="0" u="none" strike="noStrike">
                          <a:solidFill>
                            <a:srgbClr val="000000"/>
                          </a:solidFill>
                          <a:effectLst/>
                          <a:latin typeface="Times New Roman" panose="02020603050405020304" pitchFamily="18" charset="0"/>
                        </a:rPr>
                        <a:t>-0.8%</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79899374"/>
                  </a:ext>
                </a:extLst>
              </a:tr>
              <a:tr h="293370">
                <a:tc vMerge="1">
                  <a:txBody>
                    <a:bodyPr/>
                    <a:lstStyle/>
                    <a:p>
                      <a:endParaRPr lang="en-US"/>
                    </a:p>
                  </a:txBody>
                  <a:tcPr/>
                </a:tc>
                <a:tc>
                  <a:txBody>
                    <a:bodyPr/>
                    <a:lstStyle/>
                    <a:p>
                      <a:pPr algn="l" fontAlgn="b"/>
                      <a:r>
                        <a:rPr lang="en-US" sz="1800" b="0" i="0" u="none" strike="noStrike">
                          <a:solidFill>
                            <a:srgbClr val="000000"/>
                          </a:solidFill>
                          <a:effectLst/>
                          <a:latin typeface="Times New Roman" panose="02020603050405020304" pitchFamily="18" charset="0"/>
                        </a:rPr>
                        <a:t>Median</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0.9577</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0.9499</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1800" b="0" i="0" u="none" strike="noStrike">
                          <a:solidFill>
                            <a:srgbClr val="000000"/>
                          </a:solidFill>
                          <a:effectLst/>
                          <a:latin typeface="Times New Roman" panose="02020603050405020304" pitchFamily="18" charset="0"/>
                        </a:rPr>
                        <a:t>-0.8%</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00795798"/>
                  </a:ext>
                </a:extLst>
              </a:tr>
              <a:tr h="293370">
                <a:tc vMerge="1">
                  <a:txBody>
                    <a:bodyPr/>
                    <a:lstStyle/>
                    <a:p>
                      <a:endParaRPr lang="en-US"/>
                    </a:p>
                  </a:txBody>
                  <a:tcPr/>
                </a:tc>
                <a:tc>
                  <a:txBody>
                    <a:bodyPr/>
                    <a:lstStyle/>
                    <a:p>
                      <a:pPr algn="l" fontAlgn="b"/>
                      <a:r>
                        <a:rPr lang="en-US" sz="1800" b="0" i="0" u="none" strike="noStrike">
                          <a:solidFill>
                            <a:srgbClr val="000000"/>
                          </a:solidFill>
                          <a:effectLst/>
                          <a:latin typeface="Times New Roman" panose="02020603050405020304" pitchFamily="18" charset="0"/>
                        </a:rPr>
                        <a:t>Range</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0.0033</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0.0023</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1800" b="0" i="0" u="none" strike="noStrike">
                          <a:solidFill>
                            <a:srgbClr val="000000"/>
                          </a:solidFill>
                          <a:effectLst/>
                          <a:latin typeface="Times New Roman" panose="02020603050405020304" pitchFamily="18" charset="0"/>
                        </a:rPr>
                        <a:t>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552966"/>
                  </a:ext>
                </a:extLst>
              </a:tr>
              <a:tr h="49530">
                <a:tc>
                  <a:txBody>
                    <a:bodyPr/>
                    <a:lstStyle/>
                    <a:p>
                      <a:pPr algn="ctr" fontAlgn="ctr"/>
                      <a:r>
                        <a:rPr lang="en-US" sz="1800" b="0" i="0" u="none" strike="noStrike">
                          <a:solidFill>
                            <a:srgbClr val="000000"/>
                          </a:solidFill>
                          <a:effectLst/>
                          <a:latin typeface="Times New Roman" panose="02020603050405020304" pitchFamily="18" charset="0"/>
                        </a:rPr>
                        <a:t> </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800" b="0" i="0" u="none" strike="noStrike">
                          <a:solidFill>
                            <a:srgbClr val="000000"/>
                          </a:solidFill>
                          <a:effectLst/>
                          <a:latin typeface="Times New Roman" panose="02020603050405020304" pitchFamily="18" charset="0"/>
                        </a:rPr>
                        <a:t>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dirty="0">
                          <a:solidFill>
                            <a:srgbClr val="000000"/>
                          </a:solidFill>
                          <a:effectLst/>
                          <a:latin typeface="Times New Roman" panose="02020603050405020304" pitchFamily="18" charset="0"/>
                        </a:rPr>
                        <a:t>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93012060"/>
                  </a:ext>
                </a:extLst>
              </a:tr>
              <a:tr h="293370">
                <a:tc rowSpan="3">
                  <a:txBody>
                    <a:bodyPr/>
                    <a:lstStyle/>
                    <a:p>
                      <a:pPr algn="ctr" fontAlgn="ctr"/>
                      <a:r>
                        <a:rPr lang="en-US" sz="1800" b="0" i="0" u="none" strike="noStrike">
                          <a:solidFill>
                            <a:srgbClr val="000000"/>
                          </a:solidFill>
                          <a:effectLst/>
                          <a:latin typeface="Times New Roman" panose="02020603050405020304" pitchFamily="18" charset="0"/>
                        </a:rPr>
                        <a:t>30m</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800" b="0" i="0" u="none" strike="noStrike">
                          <a:solidFill>
                            <a:srgbClr val="000000"/>
                          </a:solidFill>
                          <a:effectLst/>
                          <a:latin typeface="Times New Roman" panose="02020603050405020304" pitchFamily="18" charset="0"/>
                        </a:rPr>
                        <a:t>Mean</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0.9569</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0.9475</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1800" b="0" i="0" u="none" strike="noStrike">
                          <a:solidFill>
                            <a:srgbClr val="000000"/>
                          </a:solidFill>
                          <a:effectLst/>
                          <a:latin typeface="Times New Roman" panose="02020603050405020304" pitchFamily="18" charset="0"/>
                        </a:rPr>
                        <a:t>-1.0%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2149228"/>
                  </a:ext>
                </a:extLst>
              </a:tr>
              <a:tr h="293370">
                <a:tc vMerge="1">
                  <a:txBody>
                    <a:bodyPr/>
                    <a:lstStyle/>
                    <a:p>
                      <a:endParaRPr lang="en-US"/>
                    </a:p>
                  </a:txBody>
                  <a:tcPr/>
                </a:tc>
                <a:tc>
                  <a:txBody>
                    <a:bodyPr/>
                    <a:lstStyle/>
                    <a:p>
                      <a:pPr algn="l" fontAlgn="b"/>
                      <a:r>
                        <a:rPr lang="en-US" sz="1800" b="0" i="0" u="none" strike="noStrike">
                          <a:solidFill>
                            <a:srgbClr val="000000"/>
                          </a:solidFill>
                          <a:effectLst/>
                          <a:latin typeface="Times New Roman" panose="02020603050405020304" pitchFamily="18" charset="0"/>
                        </a:rPr>
                        <a:t>Median</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0.9566</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0.9472</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1800" b="0" i="0" u="none" strike="noStrike">
                          <a:solidFill>
                            <a:srgbClr val="000000"/>
                          </a:solidFill>
                          <a:effectLst/>
                          <a:latin typeface="Times New Roman" panose="02020603050405020304" pitchFamily="18" charset="0"/>
                        </a:rPr>
                        <a:t>-1.0%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3793713"/>
                  </a:ext>
                </a:extLst>
              </a:tr>
              <a:tr h="293370">
                <a:tc vMerge="1">
                  <a:txBody>
                    <a:bodyPr/>
                    <a:lstStyle/>
                    <a:p>
                      <a:endParaRPr lang="en-US"/>
                    </a:p>
                  </a:txBody>
                  <a:tcPr/>
                </a:tc>
                <a:tc>
                  <a:txBody>
                    <a:bodyPr/>
                    <a:lstStyle/>
                    <a:p>
                      <a:pPr algn="l" fontAlgn="b"/>
                      <a:r>
                        <a:rPr lang="en-US" sz="1800" b="0" i="0" u="none" strike="noStrike">
                          <a:solidFill>
                            <a:srgbClr val="000000"/>
                          </a:solidFill>
                          <a:effectLst/>
                          <a:latin typeface="Times New Roman" panose="02020603050405020304" pitchFamily="18" charset="0"/>
                        </a:rPr>
                        <a:t>Range</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0.0059</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0.0059</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1800" b="0" i="0" u="none" strike="noStrike" dirty="0">
                          <a:solidFill>
                            <a:srgbClr val="000000"/>
                          </a:solidFill>
                          <a:effectLst/>
                          <a:latin typeface="Times New Roman" panose="02020603050405020304" pitchFamily="18" charset="0"/>
                        </a:rPr>
                        <a:t>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47032785"/>
                  </a:ext>
                </a:extLst>
              </a:tr>
            </a:tbl>
          </a:graphicData>
        </a:graphic>
      </p:graphicFrame>
      <p:sp>
        <p:nvSpPr>
          <p:cNvPr id="5" name="TextBox 4">
            <a:extLst>
              <a:ext uri="{FF2B5EF4-FFF2-40B4-BE49-F238E27FC236}">
                <a16:creationId xmlns:a16="http://schemas.microsoft.com/office/drawing/2014/main" id="{D19652DD-5BA5-4E80-8D3E-805190D6881B}"/>
              </a:ext>
            </a:extLst>
          </p:cNvPr>
          <p:cNvSpPr txBox="1"/>
          <p:nvPr/>
        </p:nvSpPr>
        <p:spPr>
          <a:xfrm>
            <a:off x="872100" y="4178196"/>
            <a:ext cx="7399800" cy="1477328"/>
          </a:xfrm>
          <a:prstGeom prst="rect">
            <a:avLst/>
          </a:prstGeom>
          <a:noFill/>
        </p:spPr>
        <p:txBody>
          <a:bodyPr wrap="square" rtlCol="0">
            <a:spAutoFit/>
          </a:bodyPr>
          <a:lstStyle/>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Little variation in AUC across iterations </a:t>
            </a:r>
          </a:p>
          <a:p>
            <a:pPr marL="800100" lvl="1" indent="-342900">
              <a:spcBef>
                <a:spcPct val="0"/>
              </a:spcBef>
              <a:buFont typeface="Arial" panose="020B0604020202020204" pitchFamily="34" charset="0"/>
              <a:buChar char="•"/>
              <a:defRPr/>
            </a:pPr>
            <a:r>
              <a:rPr lang="en-US" dirty="0">
                <a:solidFill>
                  <a:schemeClr val="bg2">
                    <a:lumMod val="10000"/>
                  </a:schemeClr>
                </a:solidFill>
                <a:latin typeface="Arial"/>
                <a:cs typeface="Arial"/>
              </a:rPr>
              <a:t>&lt;0.3% on 800m model</a:t>
            </a:r>
          </a:p>
          <a:p>
            <a:pPr marL="800100" lvl="1" indent="-342900">
              <a:spcBef>
                <a:spcPct val="0"/>
              </a:spcBef>
              <a:buFont typeface="Arial" panose="020B0604020202020204" pitchFamily="34" charset="0"/>
              <a:buChar char="•"/>
              <a:defRPr/>
            </a:pPr>
            <a:r>
              <a:rPr lang="en-US" dirty="0">
                <a:solidFill>
                  <a:schemeClr val="bg2">
                    <a:lumMod val="10000"/>
                  </a:schemeClr>
                </a:solidFill>
                <a:latin typeface="Arial"/>
                <a:cs typeface="Arial"/>
              </a:rPr>
              <a:t>&lt;0.6% on 30m model</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AUC slightly lower (&lt;=1%) on tuned reflects relaxed model</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All scores indicate very good discretionary ability</a:t>
            </a:r>
          </a:p>
        </p:txBody>
      </p:sp>
    </p:spTree>
    <p:extLst>
      <p:ext uri="{BB962C8B-B14F-4D97-AF65-F5344CB8AC3E}">
        <p14:creationId xmlns:p14="http://schemas.microsoft.com/office/powerpoint/2010/main" val="10549249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84E6ED-A92D-4D2A-85CC-056EBC84FE4C}"/>
              </a:ext>
            </a:extLst>
          </p:cNvPr>
          <p:cNvSpPr txBox="1"/>
          <p:nvPr/>
        </p:nvSpPr>
        <p:spPr>
          <a:xfrm>
            <a:off x="0" y="2048747"/>
            <a:ext cx="9143999" cy="1569660"/>
          </a:xfrm>
          <a:prstGeom prst="rect">
            <a:avLst/>
          </a:prstGeom>
          <a:noFill/>
        </p:spPr>
        <p:txBody>
          <a:bodyPr wrap="square" rtlCol="0">
            <a:spAutoFit/>
          </a:bodyPr>
          <a:lstStyle/>
          <a:p>
            <a:pPr algn="ctr"/>
            <a:r>
              <a:rPr lang="en-US" sz="9600" dirty="0">
                <a:latin typeface="Arial" panose="020B0604020202020204" pitchFamily="34" charset="0"/>
                <a:cs typeface="Arial" panose="020B0604020202020204" pitchFamily="34" charset="0"/>
              </a:rPr>
              <a:t>Introduction</a:t>
            </a:r>
          </a:p>
        </p:txBody>
      </p:sp>
    </p:spTree>
    <p:extLst>
      <p:ext uri="{BB962C8B-B14F-4D97-AF65-F5344CB8AC3E}">
        <p14:creationId xmlns:p14="http://schemas.microsoft.com/office/powerpoint/2010/main" val="7880804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83CCDA-1169-4BB7-8BC5-53F5C08FAC96}"/>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Omission Rates</a:t>
            </a:r>
          </a:p>
        </p:txBody>
      </p:sp>
      <p:graphicFrame>
        <p:nvGraphicFramePr>
          <p:cNvPr id="3" name="Table 2">
            <a:extLst>
              <a:ext uri="{FF2B5EF4-FFF2-40B4-BE49-F238E27FC236}">
                <a16:creationId xmlns:a16="http://schemas.microsoft.com/office/drawing/2014/main" id="{C1677E55-C90A-4F23-A5CC-5DD3A8D97211}"/>
              </a:ext>
            </a:extLst>
          </p:cNvPr>
          <p:cNvGraphicFramePr>
            <a:graphicFrameLocks noGrp="1"/>
          </p:cNvGraphicFramePr>
          <p:nvPr>
            <p:extLst>
              <p:ext uri="{D42A27DB-BD31-4B8C-83A1-F6EECF244321}">
                <p14:modId xmlns:p14="http://schemas.microsoft.com/office/powerpoint/2010/main" val="611883311"/>
              </p:ext>
            </p:extLst>
          </p:nvPr>
        </p:nvGraphicFramePr>
        <p:xfrm>
          <a:off x="1998829" y="1159832"/>
          <a:ext cx="5080000" cy="2918460"/>
        </p:xfrm>
        <a:graphic>
          <a:graphicData uri="http://schemas.openxmlformats.org/drawingml/2006/table">
            <a:tbl>
              <a:tblPr/>
              <a:tblGrid>
                <a:gridCol w="1066800">
                  <a:extLst>
                    <a:ext uri="{9D8B030D-6E8A-4147-A177-3AD203B41FA5}">
                      <a16:colId xmlns:a16="http://schemas.microsoft.com/office/drawing/2014/main" val="2758130218"/>
                    </a:ext>
                  </a:extLst>
                </a:gridCol>
                <a:gridCol w="762000">
                  <a:extLst>
                    <a:ext uri="{9D8B030D-6E8A-4147-A177-3AD203B41FA5}">
                      <a16:colId xmlns:a16="http://schemas.microsoft.com/office/drawing/2014/main" val="4227413570"/>
                    </a:ext>
                  </a:extLst>
                </a:gridCol>
                <a:gridCol w="812800">
                  <a:extLst>
                    <a:ext uri="{9D8B030D-6E8A-4147-A177-3AD203B41FA5}">
                      <a16:colId xmlns:a16="http://schemas.microsoft.com/office/drawing/2014/main" val="2875537142"/>
                    </a:ext>
                  </a:extLst>
                </a:gridCol>
                <a:gridCol w="812800">
                  <a:extLst>
                    <a:ext uri="{9D8B030D-6E8A-4147-A177-3AD203B41FA5}">
                      <a16:colId xmlns:a16="http://schemas.microsoft.com/office/drawing/2014/main" val="1140279766"/>
                    </a:ext>
                  </a:extLst>
                </a:gridCol>
                <a:gridCol w="812800">
                  <a:extLst>
                    <a:ext uri="{9D8B030D-6E8A-4147-A177-3AD203B41FA5}">
                      <a16:colId xmlns:a16="http://schemas.microsoft.com/office/drawing/2014/main" val="266706393"/>
                    </a:ext>
                  </a:extLst>
                </a:gridCol>
                <a:gridCol w="812800">
                  <a:extLst>
                    <a:ext uri="{9D8B030D-6E8A-4147-A177-3AD203B41FA5}">
                      <a16:colId xmlns:a16="http://schemas.microsoft.com/office/drawing/2014/main" val="3919374607"/>
                    </a:ext>
                  </a:extLst>
                </a:gridCol>
              </a:tblGrid>
              <a:tr h="880110">
                <a:tc>
                  <a:txBody>
                    <a:bodyPr/>
                    <a:lstStyle/>
                    <a:p>
                      <a:pPr algn="ctr" fontAlgn="ctr"/>
                      <a:r>
                        <a:rPr lang="en-US" sz="1800" b="0" i="0" u="none" strike="noStrike">
                          <a:solidFill>
                            <a:srgbClr val="000000"/>
                          </a:solidFill>
                          <a:effectLst/>
                          <a:latin typeface="Times New Roman" panose="02020603050405020304" pitchFamily="18" charset="0"/>
                        </a:rPr>
                        <a:t>Resolution</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800" b="0" i="0" u="none" strike="noStrike">
                          <a:solidFill>
                            <a:srgbClr val="000000"/>
                          </a:solidFill>
                          <a:effectLst/>
                          <a:latin typeface="Times New Roman" panose="02020603050405020304" pitchFamily="18" charset="0"/>
                        </a:rPr>
                        <a:t> </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800" b="0" i="0" u="none" strike="noStrike">
                          <a:solidFill>
                            <a:srgbClr val="000000"/>
                          </a:solidFill>
                          <a:effectLst/>
                          <a:latin typeface="Times New Roman" panose="02020603050405020304" pitchFamily="18" charset="0"/>
                        </a:rPr>
                        <a:t>orMTP</a:t>
                      </a:r>
                      <a:br>
                        <a:rPr lang="en-US" sz="1800" b="0" i="0" u="none" strike="noStrike">
                          <a:solidFill>
                            <a:srgbClr val="000000"/>
                          </a:solidFill>
                          <a:effectLst/>
                          <a:latin typeface="Times New Roman" panose="02020603050405020304" pitchFamily="18" charset="0"/>
                        </a:rPr>
                      </a:br>
                      <a:r>
                        <a:rPr lang="en-US" sz="1800" b="0" i="0" u="none" strike="noStrike">
                          <a:solidFill>
                            <a:srgbClr val="000000"/>
                          </a:solidFill>
                          <a:effectLst/>
                          <a:latin typeface="Times New Roman" panose="02020603050405020304" pitchFamily="18" charset="0"/>
                        </a:rPr>
                        <a:t>Default</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US" sz="1800" b="0" i="0" u="none" strike="noStrike">
                          <a:solidFill>
                            <a:srgbClr val="000000"/>
                          </a:solidFill>
                          <a:effectLst/>
                          <a:latin typeface="Times New Roman" panose="02020603050405020304" pitchFamily="18" charset="0"/>
                        </a:rPr>
                        <a:t>orMTP </a:t>
                      </a:r>
                      <a:br>
                        <a:rPr lang="en-US" sz="1800" b="0" i="0" u="none" strike="noStrike">
                          <a:solidFill>
                            <a:srgbClr val="000000"/>
                          </a:solidFill>
                          <a:effectLst/>
                          <a:latin typeface="Times New Roman" panose="02020603050405020304" pitchFamily="18" charset="0"/>
                        </a:rPr>
                      </a:br>
                      <a:r>
                        <a:rPr lang="en-US" sz="1800" b="0" i="0" u="none" strike="noStrike">
                          <a:solidFill>
                            <a:srgbClr val="000000"/>
                          </a:solidFill>
                          <a:effectLst/>
                          <a:latin typeface="Times New Roman" panose="02020603050405020304" pitchFamily="18" charset="0"/>
                        </a:rPr>
                        <a:t>Tuned</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1800" b="0" i="0" u="none" strike="noStrike">
                          <a:solidFill>
                            <a:srgbClr val="000000"/>
                          </a:solidFill>
                          <a:effectLst/>
                          <a:latin typeface="Times New Roman" panose="02020603050405020304" pitchFamily="18" charset="0"/>
                        </a:rPr>
                        <a:t>or10 </a:t>
                      </a:r>
                      <a:br>
                        <a:rPr lang="en-US" sz="1800" b="0" i="0" u="none" strike="noStrike">
                          <a:solidFill>
                            <a:srgbClr val="000000"/>
                          </a:solidFill>
                          <a:effectLst/>
                          <a:latin typeface="Times New Roman" panose="02020603050405020304" pitchFamily="18" charset="0"/>
                        </a:rPr>
                      </a:br>
                      <a:r>
                        <a:rPr lang="en-US" sz="1800" b="0" i="0" u="none" strike="noStrike">
                          <a:solidFill>
                            <a:srgbClr val="000000"/>
                          </a:solidFill>
                          <a:effectLst/>
                          <a:latin typeface="Times New Roman" panose="02020603050405020304" pitchFamily="18" charset="0"/>
                        </a:rPr>
                        <a:t>Default</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US" sz="1800" b="0" i="0" u="none" strike="noStrike">
                          <a:solidFill>
                            <a:srgbClr val="000000"/>
                          </a:solidFill>
                          <a:effectLst/>
                          <a:latin typeface="Times New Roman" panose="02020603050405020304" pitchFamily="18" charset="0"/>
                        </a:rPr>
                        <a:t>or10 </a:t>
                      </a:r>
                      <a:br>
                        <a:rPr lang="en-US" sz="1800" b="0" i="0" u="none" strike="noStrike">
                          <a:solidFill>
                            <a:srgbClr val="000000"/>
                          </a:solidFill>
                          <a:effectLst/>
                          <a:latin typeface="Times New Roman" panose="02020603050405020304" pitchFamily="18" charset="0"/>
                        </a:rPr>
                      </a:br>
                      <a:r>
                        <a:rPr lang="en-US" sz="1800" b="0" i="0" u="none" strike="noStrike">
                          <a:solidFill>
                            <a:srgbClr val="000000"/>
                          </a:solidFill>
                          <a:effectLst/>
                          <a:latin typeface="Times New Roman" panose="02020603050405020304" pitchFamily="18" charset="0"/>
                        </a:rPr>
                        <a:t>Tuned</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072649876"/>
                  </a:ext>
                </a:extLst>
              </a:tr>
              <a:tr h="293370">
                <a:tc rowSpan="3">
                  <a:txBody>
                    <a:bodyPr/>
                    <a:lstStyle/>
                    <a:p>
                      <a:pPr algn="ctr" fontAlgn="ctr"/>
                      <a:r>
                        <a:rPr lang="en-US" sz="1800" b="0" i="0" u="none" strike="noStrike">
                          <a:solidFill>
                            <a:srgbClr val="000000"/>
                          </a:solidFill>
                          <a:effectLst/>
                          <a:latin typeface="Times New Roman" panose="02020603050405020304" pitchFamily="18" charset="0"/>
                        </a:rPr>
                        <a:t>800m</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800" b="0" i="0" u="none" strike="noStrike">
                          <a:solidFill>
                            <a:srgbClr val="000000"/>
                          </a:solidFill>
                          <a:effectLst/>
                          <a:latin typeface="Times New Roman" panose="02020603050405020304" pitchFamily="18" charset="0"/>
                        </a:rPr>
                        <a:t>Mean</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0.0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0.0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1800" b="0" i="0" u="none" strike="noStrike">
                          <a:solidFill>
                            <a:srgbClr val="000000"/>
                          </a:solidFill>
                          <a:effectLst/>
                          <a:latin typeface="Times New Roman" panose="02020603050405020304" pitchFamily="18" charset="0"/>
                        </a:rPr>
                        <a:t>0.091</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0.085</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1807852946"/>
                  </a:ext>
                </a:extLst>
              </a:tr>
              <a:tr h="293370">
                <a:tc vMerge="1">
                  <a:txBody>
                    <a:bodyPr/>
                    <a:lstStyle/>
                    <a:p>
                      <a:endParaRPr lang="en-US"/>
                    </a:p>
                  </a:txBody>
                  <a:tcPr/>
                </a:tc>
                <a:tc>
                  <a:txBody>
                    <a:bodyPr/>
                    <a:lstStyle/>
                    <a:p>
                      <a:pPr algn="l" fontAlgn="b"/>
                      <a:r>
                        <a:rPr lang="en-US" sz="1800" b="0" i="0" u="none" strike="noStrike">
                          <a:solidFill>
                            <a:srgbClr val="000000"/>
                          </a:solidFill>
                          <a:effectLst/>
                          <a:latin typeface="Times New Roman" panose="02020603050405020304" pitchFamily="18" charset="0"/>
                        </a:rPr>
                        <a:t>Median</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1800" b="0" i="0" u="none" strike="noStrike">
                          <a:solidFill>
                            <a:srgbClr val="000000"/>
                          </a:solidFill>
                          <a:effectLst/>
                          <a:latin typeface="Times New Roman" panose="02020603050405020304" pitchFamily="18" charset="0"/>
                        </a:rPr>
                        <a:t>0.091</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0.079</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523492013"/>
                  </a:ext>
                </a:extLst>
              </a:tr>
              <a:tr h="293370">
                <a:tc vMerge="1">
                  <a:txBody>
                    <a:bodyPr/>
                    <a:lstStyle/>
                    <a:p>
                      <a:endParaRPr lang="en-US"/>
                    </a:p>
                  </a:txBody>
                  <a:tcPr/>
                </a:tc>
                <a:tc>
                  <a:txBody>
                    <a:bodyPr/>
                    <a:lstStyle/>
                    <a:p>
                      <a:pPr algn="l" fontAlgn="b"/>
                      <a:r>
                        <a:rPr lang="en-US" sz="1800" b="0" i="0" u="none" strike="noStrike">
                          <a:solidFill>
                            <a:srgbClr val="000000"/>
                          </a:solidFill>
                          <a:effectLst/>
                          <a:latin typeface="Times New Roman" panose="02020603050405020304" pitchFamily="18" charset="0"/>
                        </a:rPr>
                        <a:t>Range</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0.0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0.0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1800" b="0" i="0" u="none" strike="noStrike">
                          <a:solidFill>
                            <a:srgbClr val="000000"/>
                          </a:solidFill>
                          <a:effectLst/>
                          <a:latin typeface="Times New Roman" panose="02020603050405020304" pitchFamily="18" charset="0"/>
                        </a:rPr>
                        <a:t>0.000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0.013</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4039765485"/>
                  </a:ext>
                </a:extLst>
              </a:tr>
              <a:tr h="49530">
                <a:tc>
                  <a:txBody>
                    <a:bodyPr/>
                    <a:lstStyle/>
                    <a:p>
                      <a:pPr algn="ctr" fontAlgn="ctr"/>
                      <a:r>
                        <a:rPr lang="en-US" sz="1800" b="0" i="0" u="none" strike="noStrike">
                          <a:solidFill>
                            <a:srgbClr val="000000"/>
                          </a:solidFill>
                          <a:effectLst/>
                          <a:latin typeface="Times New Roman" panose="02020603050405020304" pitchFamily="18" charset="0"/>
                        </a:rPr>
                        <a:t> </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800" b="0" i="0" u="none" strike="noStrike">
                          <a:solidFill>
                            <a:srgbClr val="000000"/>
                          </a:solidFill>
                          <a:effectLst/>
                          <a:latin typeface="Times New Roman" panose="02020603050405020304" pitchFamily="18" charset="0"/>
                        </a:rPr>
                        <a:t>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89255587"/>
                  </a:ext>
                </a:extLst>
              </a:tr>
              <a:tr h="293370">
                <a:tc rowSpan="3">
                  <a:txBody>
                    <a:bodyPr/>
                    <a:lstStyle/>
                    <a:p>
                      <a:pPr algn="ctr" fontAlgn="ctr"/>
                      <a:r>
                        <a:rPr lang="en-US" sz="1800" b="0" i="0" u="none" strike="noStrike">
                          <a:solidFill>
                            <a:srgbClr val="000000"/>
                          </a:solidFill>
                          <a:effectLst/>
                          <a:latin typeface="Times New Roman" panose="02020603050405020304" pitchFamily="18" charset="0"/>
                        </a:rPr>
                        <a:t>30m</a:t>
                      </a:r>
                    </a:p>
                  </a:txBody>
                  <a:tcPr marL="3810" marR="3810" marT="381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800" b="0" i="0" u="none" strike="noStrike">
                          <a:solidFill>
                            <a:srgbClr val="000000"/>
                          </a:solidFill>
                          <a:effectLst/>
                          <a:latin typeface="Times New Roman" panose="02020603050405020304" pitchFamily="18" charset="0"/>
                        </a:rPr>
                        <a:t>Mean</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0.0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0.0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1800" b="0" i="0" u="none" strike="noStrike">
                          <a:solidFill>
                            <a:srgbClr val="000000"/>
                          </a:solidFill>
                          <a:effectLst/>
                          <a:latin typeface="Times New Roman" panose="02020603050405020304" pitchFamily="18" charset="0"/>
                        </a:rPr>
                        <a:t>0.094</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0.092</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4204078504"/>
                  </a:ext>
                </a:extLst>
              </a:tr>
              <a:tr h="293370">
                <a:tc vMerge="1">
                  <a:txBody>
                    <a:bodyPr/>
                    <a:lstStyle/>
                    <a:p>
                      <a:endParaRPr lang="en-US"/>
                    </a:p>
                  </a:txBody>
                  <a:tcPr/>
                </a:tc>
                <a:tc>
                  <a:txBody>
                    <a:bodyPr/>
                    <a:lstStyle/>
                    <a:p>
                      <a:pPr algn="l" fontAlgn="b"/>
                      <a:r>
                        <a:rPr lang="en-US" sz="1800" b="0" i="0" u="none" strike="noStrike">
                          <a:solidFill>
                            <a:srgbClr val="000000"/>
                          </a:solidFill>
                          <a:effectLst/>
                          <a:latin typeface="Times New Roman" panose="02020603050405020304" pitchFamily="18" charset="0"/>
                        </a:rPr>
                        <a:t>Median</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1800" b="0" i="0" u="none" strike="noStrike">
                          <a:solidFill>
                            <a:srgbClr val="000000"/>
                          </a:solidFill>
                          <a:effectLst/>
                          <a:latin typeface="Times New Roman" panose="02020603050405020304" pitchFamily="18" charset="0"/>
                        </a:rPr>
                        <a:t>0.094</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0.092</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1522855343"/>
                  </a:ext>
                </a:extLst>
              </a:tr>
              <a:tr h="293370">
                <a:tc vMerge="1">
                  <a:txBody>
                    <a:bodyPr/>
                    <a:lstStyle/>
                    <a:p>
                      <a:endParaRPr lang="en-US"/>
                    </a:p>
                  </a:txBody>
                  <a:tcPr/>
                </a:tc>
                <a:tc>
                  <a:txBody>
                    <a:bodyPr/>
                    <a:lstStyle/>
                    <a:p>
                      <a:pPr algn="l" fontAlgn="b"/>
                      <a:r>
                        <a:rPr lang="en-US" sz="1800" b="0" i="0" u="none" strike="noStrike">
                          <a:solidFill>
                            <a:srgbClr val="000000"/>
                          </a:solidFill>
                          <a:effectLst/>
                          <a:latin typeface="Times New Roman" panose="02020603050405020304" pitchFamily="18" charset="0"/>
                        </a:rPr>
                        <a:t>Range</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Times New Roman" panose="02020603050405020304" pitchFamily="18" charset="0"/>
                        </a:rPr>
                        <a:t>0.0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a:solidFill>
                            <a:srgbClr val="000000"/>
                          </a:solidFill>
                          <a:effectLst/>
                          <a:latin typeface="Times New Roman" panose="02020603050405020304" pitchFamily="18" charset="0"/>
                        </a:rPr>
                        <a:t>0.0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1800" b="0" i="0" u="none" strike="noStrike">
                          <a:solidFill>
                            <a:srgbClr val="000000"/>
                          </a:solidFill>
                          <a:effectLst/>
                          <a:latin typeface="Times New Roman" panose="02020603050405020304" pitchFamily="18" charset="0"/>
                        </a:rPr>
                        <a:t>0.000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800" b="0" i="0" u="none" strike="noStrike" dirty="0">
                          <a:solidFill>
                            <a:srgbClr val="000000"/>
                          </a:solidFill>
                          <a:effectLst/>
                          <a:latin typeface="Times New Roman" panose="02020603050405020304" pitchFamily="18" charset="0"/>
                        </a:rPr>
                        <a:t>0.000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1908877134"/>
                  </a:ext>
                </a:extLst>
              </a:tr>
            </a:tbl>
          </a:graphicData>
        </a:graphic>
      </p:graphicFrame>
      <p:sp>
        <p:nvSpPr>
          <p:cNvPr id="4" name="TextBox 3">
            <a:extLst>
              <a:ext uri="{FF2B5EF4-FFF2-40B4-BE49-F238E27FC236}">
                <a16:creationId xmlns:a16="http://schemas.microsoft.com/office/drawing/2014/main" id="{F5848D59-D1E0-4364-818B-EE044629F4A4}"/>
              </a:ext>
            </a:extLst>
          </p:cNvPr>
          <p:cNvSpPr txBox="1"/>
          <p:nvPr/>
        </p:nvSpPr>
        <p:spPr>
          <a:xfrm>
            <a:off x="872100" y="4178196"/>
            <a:ext cx="7399800" cy="923330"/>
          </a:xfrm>
          <a:prstGeom prst="rect">
            <a:avLst/>
          </a:prstGeom>
          <a:noFill/>
        </p:spPr>
        <p:txBody>
          <a:bodyPr wrap="square" rtlCol="0">
            <a:spAutoFit/>
          </a:bodyPr>
          <a:lstStyle/>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Small variance on the 800m tuned model for or10pct</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All other omission rates flat across the iterations</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Overall, no indications of overfitting from these metrics</a:t>
            </a:r>
          </a:p>
        </p:txBody>
      </p:sp>
    </p:spTree>
    <p:extLst>
      <p:ext uri="{BB962C8B-B14F-4D97-AF65-F5344CB8AC3E}">
        <p14:creationId xmlns:p14="http://schemas.microsoft.com/office/powerpoint/2010/main" val="19722857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84E6ED-A92D-4D2A-85CC-056EBC84FE4C}"/>
              </a:ext>
            </a:extLst>
          </p:cNvPr>
          <p:cNvSpPr txBox="1"/>
          <p:nvPr/>
        </p:nvSpPr>
        <p:spPr>
          <a:xfrm>
            <a:off x="398033" y="1256197"/>
            <a:ext cx="8347933" cy="3046988"/>
          </a:xfrm>
          <a:prstGeom prst="rect">
            <a:avLst/>
          </a:prstGeom>
          <a:noFill/>
        </p:spPr>
        <p:txBody>
          <a:bodyPr wrap="square" rtlCol="0">
            <a:spAutoFit/>
          </a:bodyPr>
          <a:lstStyle/>
          <a:p>
            <a:pPr algn="ctr"/>
            <a:r>
              <a:rPr lang="en-US" sz="9600" dirty="0">
                <a:latin typeface="Arial" panose="020B0604020202020204" pitchFamily="34" charset="0"/>
                <a:cs typeface="Arial" panose="020B0604020202020204" pitchFamily="34" charset="0"/>
              </a:rPr>
              <a:t>Utah</a:t>
            </a:r>
          </a:p>
          <a:p>
            <a:pPr algn="ctr"/>
            <a:r>
              <a:rPr lang="en-US" sz="9600" dirty="0">
                <a:latin typeface="Arial" panose="020B0604020202020204" pitchFamily="34" charset="0"/>
                <a:cs typeface="Arial" panose="020B0604020202020204" pitchFamily="34" charset="0"/>
              </a:rPr>
              <a:t>Prediction</a:t>
            </a:r>
          </a:p>
        </p:txBody>
      </p:sp>
    </p:spTree>
    <p:extLst>
      <p:ext uri="{BB962C8B-B14F-4D97-AF65-F5344CB8AC3E}">
        <p14:creationId xmlns:p14="http://schemas.microsoft.com/office/powerpoint/2010/main" val="17489040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83CCDA-1169-4BB7-8BC5-53F5C08FAC96}"/>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Utah Metrics</a:t>
            </a:r>
          </a:p>
        </p:txBody>
      </p:sp>
      <p:sp>
        <p:nvSpPr>
          <p:cNvPr id="4" name="TextBox 3">
            <a:extLst>
              <a:ext uri="{FF2B5EF4-FFF2-40B4-BE49-F238E27FC236}">
                <a16:creationId xmlns:a16="http://schemas.microsoft.com/office/drawing/2014/main" id="{F5848D59-D1E0-4364-818B-EE044629F4A4}"/>
              </a:ext>
            </a:extLst>
          </p:cNvPr>
          <p:cNvSpPr txBox="1"/>
          <p:nvPr/>
        </p:nvSpPr>
        <p:spPr>
          <a:xfrm>
            <a:off x="872100" y="4178196"/>
            <a:ext cx="7399800" cy="1477328"/>
          </a:xfrm>
          <a:prstGeom prst="rect">
            <a:avLst/>
          </a:prstGeom>
          <a:noFill/>
        </p:spPr>
        <p:txBody>
          <a:bodyPr wrap="square" rtlCol="0">
            <a:spAutoFit/>
          </a:bodyPr>
          <a:lstStyle/>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AUC values in the 0.6xxx range indicate poor discrimination performance</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27% to 36% drop from CA values</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Tuned mode significantly lower AUC than default</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AICc inconclusive as default model yields NA values</a:t>
            </a:r>
          </a:p>
        </p:txBody>
      </p:sp>
      <p:graphicFrame>
        <p:nvGraphicFramePr>
          <p:cNvPr id="5" name="Table 4">
            <a:extLst>
              <a:ext uri="{FF2B5EF4-FFF2-40B4-BE49-F238E27FC236}">
                <a16:creationId xmlns:a16="http://schemas.microsoft.com/office/drawing/2014/main" id="{6841B412-3EAF-4C3B-BB14-22038A52A2E6}"/>
              </a:ext>
            </a:extLst>
          </p:cNvPr>
          <p:cNvGraphicFramePr>
            <a:graphicFrameLocks noGrp="1"/>
          </p:cNvGraphicFramePr>
          <p:nvPr>
            <p:extLst>
              <p:ext uri="{D42A27DB-BD31-4B8C-83A1-F6EECF244321}">
                <p14:modId xmlns:p14="http://schemas.microsoft.com/office/powerpoint/2010/main" val="399680036"/>
              </p:ext>
            </p:extLst>
          </p:nvPr>
        </p:nvGraphicFramePr>
        <p:xfrm>
          <a:off x="595479" y="1282728"/>
          <a:ext cx="7886699" cy="2657423"/>
        </p:xfrm>
        <a:graphic>
          <a:graphicData uri="http://schemas.openxmlformats.org/drawingml/2006/table">
            <a:tbl>
              <a:tblPr/>
              <a:tblGrid>
                <a:gridCol w="971382">
                  <a:extLst>
                    <a:ext uri="{9D8B030D-6E8A-4147-A177-3AD203B41FA5}">
                      <a16:colId xmlns:a16="http://schemas.microsoft.com/office/drawing/2014/main" val="1720237495"/>
                    </a:ext>
                  </a:extLst>
                </a:gridCol>
                <a:gridCol w="693845">
                  <a:extLst>
                    <a:ext uri="{9D8B030D-6E8A-4147-A177-3AD203B41FA5}">
                      <a16:colId xmlns:a16="http://schemas.microsoft.com/office/drawing/2014/main" val="2148214074"/>
                    </a:ext>
                  </a:extLst>
                </a:gridCol>
                <a:gridCol w="913562">
                  <a:extLst>
                    <a:ext uri="{9D8B030D-6E8A-4147-A177-3AD203B41FA5}">
                      <a16:colId xmlns:a16="http://schemas.microsoft.com/office/drawing/2014/main" val="834346850"/>
                    </a:ext>
                  </a:extLst>
                </a:gridCol>
                <a:gridCol w="913562">
                  <a:extLst>
                    <a:ext uri="{9D8B030D-6E8A-4147-A177-3AD203B41FA5}">
                      <a16:colId xmlns:a16="http://schemas.microsoft.com/office/drawing/2014/main" val="170069084"/>
                    </a:ext>
                  </a:extLst>
                </a:gridCol>
                <a:gridCol w="670716">
                  <a:extLst>
                    <a:ext uri="{9D8B030D-6E8A-4147-A177-3AD203B41FA5}">
                      <a16:colId xmlns:a16="http://schemas.microsoft.com/office/drawing/2014/main" val="259250133"/>
                    </a:ext>
                  </a:extLst>
                </a:gridCol>
                <a:gridCol w="959818">
                  <a:extLst>
                    <a:ext uri="{9D8B030D-6E8A-4147-A177-3AD203B41FA5}">
                      <a16:colId xmlns:a16="http://schemas.microsoft.com/office/drawing/2014/main" val="2932950674"/>
                    </a:ext>
                  </a:extLst>
                </a:gridCol>
                <a:gridCol w="959818">
                  <a:extLst>
                    <a:ext uri="{9D8B030D-6E8A-4147-A177-3AD203B41FA5}">
                      <a16:colId xmlns:a16="http://schemas.microsoft.com/office/drawing/2014/main" val="10159653"/>
                    </a:ext>
                  </a:extLst>
                </a:gridCol>
                <a:gridCol w="901998">
                  <a:extLst>
                    <a:ext uri="{9D8B030D-6E8A-4147-A177-3AD203B41FA5}">
                      <a16:colId xmlns:a16="http://schemas.microsoft.com/office/drawing/2014/main" val="203219671"/>
                    </a:ext>
                  </a:extLst>
                </a:gridCol>
                <a:gridCol w="901998">
                  <a:extLst>
                    <a:ext uri="{9D8B030D-6E8A-4147-A177-3AD203B41FA5}">
                      <a16:colId xmlns:a16="http://schemas.microsoft.com/office/drawing/2014/main" val="2864376156"/>
                    </a:ext>
                  </a:extLst>
                </a:gridCol>
              </a:tblGrid>
              <a:tr h="801390">
                <a:tc>
                  <a:txBody>
                    <a:bodyPr/>
                    <a:lstStyle/>
                    <a:p>
                      <a:pPr algn="ctr" fontAlgn="ctr"/>
                      <a:r>
                        <a:rPr lang="en-US" sz="1600" b="0" i="0" u="none" strike="noStrike">
                          <a:solidFill>
                            <a:srgbClr val="000000"/>
                          </a:solidFill>
                          <a:effectLst/>
                          <a:latin typeface="Times New Roman" panose="02020603050405020304" pitchFamily="18" charset="0"/>
                        </a:rPr>
                        <a:t>Resolution</a:t>
                      </a:r>
                    </a:p>
                  </a:txBody>
                  <a:tcPr marL="3469" marR="3469" marT="346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600" b="0" i="0" u="none" strike="noStrike">
                          <a:solidFill>
                            <a:srgbClr val="000000"/>
                          </a:solidFill>
                          <a:effectLst/>
                          <a:latin typeface="Times New Roman" panose="02020603050405020304" pitchFamily="18" charset="0"/>
                        </a:rPr>
                        <a:t> </a:t>
                      </a:r>
                    </a:p>
                  </a:txBody>
                  <a:tcPr marL="3469" marR="3469" marT="346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600" b="0" i="0" u="none" strike="noStrike">
                          <a:solidFill>
                            <a:srgbClr val="000000"/>
                          </a:solidFill>
                          <a:effectLst/>
                          <a:latin typeface="Times New Roman" panose="02020603050405020304" pitchFamily="18" charset="0"/>
                        </a:rPr>
                        <a:t>UT AUC </a:t>
                      </a:r>
                      <a:br>
                        <a:rPr lang="en-US" sz="1600" b="0" i="0" u="none" strike="noStrike">
                          <a:solidFill>
                            <a:srgbClr val="000000"/>
                          </a:solidFill>
                          <a:effectLst/>
                          <a:latin typeface="Times New Roman" panose="02020603050405020304" pitchFamily="18" charset="0"/>
                        </a:rPr>
                      </a:br>
                      <a:r>
                        <a:rPr lang="en-US" sz="1600" b="0" i="0" u="none" strike="noStrike">
                          <a:solidFill>
                            <a:srgbClr val="000000"/>
                          </a:solidFill>
                          <a:effectLst/>
                          <a:latin typeface="Times New Roman" panose="02020603050405020304" pitchFamily="18" charset="0"/>
                        </a:rPr>
                        <a:t>Default</a:t>
                      </a:r>
                    </a:p>
                  </a:txBody>
                  <a:tcPr marL="3469" marR="3469" marT="346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ctr"/>
                      <a:r>
                        <a:rPr lang="en-US" sz="1600" b="0" i="0" u="none" strike="noStrike">
                          <a:solidFill>
                            <a:srgbClr val="000000"/>
                          </a:solidFill>
                          <a:effectLst/>
                          <a:latin typeface="Times New Roman" panose="02020603050405020304" pitchFamily="18" charset="0"/>
                        </a:rPr>
                        <a:t>UT AUC </a:t>
                      </a:r>
                      <a:br>
                        <a:rPr lang="en-US" sz="1600" b="0" i="0" u="none" strike="noStrike">
                          <a:solidFill>
                            <a:srgbClr val="000000"/>
                          </a:solidFill>
                          <a:effectLst/>
                          <a:latin typeface="Times New Roman" panose="02020603050405020304" pitchFamily="18" charset="0"/>
                        </a:rPr>
                      </a:br>
                      <a:r>
                        <a:rPr lang="en-US" sz="1600" b="0" i="0" u="none" strike="noStrike">
                          <a:solidFill>
                            <a:srgbClr val="000000"/>
                          </a:solidFill>
                          <a:effectLst/>
                          <a:latin typeface="Times New Roman" panose="02020603050405020304" pitchFamily="18" charset="0"/>
                        </a:rPr>
                        <a:t>Tuned</a:t>
                      </a:r>
                    </a:p>
                  </a:txBody>
                  <a:tcPr marL="3469" marR="3469" marT="346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US" sz="1600" b="0" i="0" u="none" strike="noStrike">
                          <a:solidFill>
                            <a:srgbClr val="000000"/>
                          </a:solidFill>
                          <a:effectLst/>
                          <a:latin typeface="Times New Roman" panose="02020603050405020304" pitchFamily="18" charset="0"/>
                        </a:rPr>
                        <a:t>AUC</a:t>
                      </a:r>
                      <a:br>
                        <a:rPr lang="en-US" sz="1600" b="0" i="0" u="none" strike="noStrike">
                          <a:solidFill>
                            <a:srgbClr val="000000"/>
                          </a:solidFill>
                          <a:effectLst/>
                          <a:latin typeface="Times New Roman" panose="02020603050405020304" pitchFamily="18" charset="0"/>
                        </a:rPr>
                      </a:br>
                      <a:r>
                        <a:rPr lang="en-US" sz="1600" b="0" i="0" u="none" strike="noStrike">
                          <a:solidFill>
                            <a:srgbClr val="000000"/>
                          </a:solidFill>
                          <a:effectLst/>
                          <a:latin typeface="Times New Roman" panose="02020603050405020304" pitchFamily="18" charset="0"/>
                        </a:rPr>
                        <a:t>Delta</a:t>
                      </a:r>
                    </a:p>
                  </a:txBody>
                  <a:tcPr marL="3469" marR="3469" marT="346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600" b="0" i="0" u="none" strike="noStrike">
                          <a:solidFill>
                            <a:srgbClr val="000000"/>
                          </a:solidFill>
                          <a:effectLst/>
                          <a:latin typeface="Times New Roman" panose="02020603050405020304" pitchFamily="18" charset="0"/>
                        </a:rPr>
                        <a:t>UT AICc</a:t>
                      </a:r>
                      <a:br>
                        <a:rPr lang="en-US" sz="1600" b="0" i="0" u="none" strike="noStrike">
                          <a:solidFill>
                            <a:srgbClr val="000000"/>
                          </a:solidFill>
                          <a:effectLst/>
                          <a:latin typeface="Times New Roman" panose="02020603050405020304" pitchFamily="18" charset="0"/>
                        </a:rPr>
                      </a:br>
                      <a:r>
                        <a:rPr lang="en-US" sz="1600" b="0" i="0" u="none" strike="noStrike">
                          <a:solidFill>
                            <a:srgbClr val="000000"/>
                          </a:solidFill>
                          <a:effectLst/>
                          <a:latin typeface="Times New Roman" panose="02020603050405020304" pitchFamily="18" charset="0"/>
                        </a:rPr>
                        <a:t>Default</a:t>
                      </a:r>
                    </a:p>
                  </a:txBody>
                  <a:tcPr marL="3469" marR="3469" marT="346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ctr"/>
                      <a:r>
                        <a:rPr lang="en-US" sz="1600" b="0" i="0" u="none" strike="noStrike">
                          <a:solidFill>
                            <a:srgbClr val="000000"/>
                          </a:solidFill>
                          <a:effectLst/>
                          <a:latin typeface="Times New Roman" panose="02020603050405020304" pitchFamily="18" charset="0"/>
                        </a:rPr>
                        <a:t>UT AICc</a:t>
                      </a:r>
                      <a:br>
                        <a:rPr lang="en-US" sz="1600" b="0" i="0" u="none" strike="noStrike">
                          <a:solidFill>
                            <a:srgbClr val="000000"/>
                          </a:solidFill>
                          <a:effectLst/>
                          <a:latin typeface="Times New Roman" panose="02020603050405020304" pitchFamily="18" charset="0"/>
                        </a:rPr>
                      </a:br>
                      <a:r>
                        <a:rPr lang="en-US" sz="1600" b="0" i="0" u="none" strike="noStrike">
                          <a:solidFill>
                            <a:srgbClr val="000000"/>
                          </a:solidFill>
                          <a:effectLst/>
                          <a:latin typeface="Times New Roman" panose="02020603050405020304" pitchFamily="18" charset="0"/>
                        </a:rPr>
                        <a:t>Tuned</a:t>
                      </a:r>
                    </a:p>
                  </a:txBody>
                  <a:tcPr marL="3469" marR="3469" marT="346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US" sz="1600" b="0" i="0" u="none" strike="noStrike" dirty="0">
                          <a:solidFill>
                            <a:srgbClr val="000000"/>
                          </a:solidFill>
                          <a:effectLst/>
                          <a:latin typeface="Times New Roman" panose="02020603050405020304" pitchFamily="18" charset="0"/>
                        </a:rPr>
                        <a:t>AUC </a:t>
                      </a:r>
                      <a:r>
                        <a:rPr lang="el-GR" sz="1600" b="0" i="0" u="none" strike="noStrike" dirty="0">
                          <a:solidFill>
                            <a:srgbClr val="000000"/>
                          </a:solidFill>
                          <a:effectLst/>
                          <a:latin typeface="Times New Roman" panose="02020603050405020304" pitchFamily="18" charset="0"/>
                        </a:rPr>
                        <a:t>Δ</a:t>
                      </a:r>
                      <a:br>
                        <a:rPr lang="el-GR" sz="1600" b="0" i="0" u="none" strike="noStrike" dirty="0">
                          <a:solidFill>
                            <a:srgbClr val="000000"/>
                          </a:solidFill>
                          <a:effectLst/>
                          <a:latin typeface="Times New Roman" panose="02020603050405020304" pitchFamily="18" charset="0"/>
                        </a:rPr>
                      </a:br>
                      <a:r>
                        <a:rPr lang="en-US" sz="1600" b="0" i="0" u="none" strike="noStrike" dirty="0">
                          <a:solidFill>
                            <a:srgbClr val="000000"/>
                          </a:solidFill>
                          <a:effectLst/>
                          <a:latin typeface="Times New Roman" panose="02020603050405020304" pitchFamily="18" charset="0"/>
                        </a:rPr>
                        <a:t>Default</a:t>
                      </a:r>
                    </a:p>
                  </a:txBody>
                  <a:tcPr marL="3469" marR="3469" marT="346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600" b="0" i="0" u="none" strike="noStrike">
                          <a:solidFill>
                            <a:srgbClr val="000000"/>
                          </a:solidFill>
                          <a:effectLst/>
                          <a:latin typeface="Times New Roman" panose="02020603050405020304" pitchFamily="18" charset="0"/>
                        </a:rPr>
                        <a:t>AUC </a:t>
                      </a:r>
                      <a:r>
                        <a:rPr lang="el-GR" sz="1600" b="0" i="0" u="none" strike="noStrike">
                          <a:solidFill>
                            <a:srgbClr val="000000"/>
                          </a:solidFill>
                          <a:effectLst/>
                          <a:latin typeface="Times New Roman" panose="02020603050405020304" pitchFamily="18" charset="0"/>
                        </a:rPr>
                        <a:t>Δ</a:t>
                      </a:r>
                      <a:br>
                        <a:rPr lang="el-GR" sz="1600" b="0" i="0" u="none" strike="noStrike">
                          <a:solidFill>
                            <a:srgbClr val="000000"/>
                          </a:solidFill>
                          <a:effectLst/>
                          <a:latin typeface="Times New Roman" panose="02020603050405020304" pitchFamily="18" charset="0"/>
                        </a:rPr>
                      </a:br>
                      <a:r>
                        <a:rPr lang="en-US" sz="1600" b="0" i="0" u="none" strike="noStrike">
                          <a:solidFill>
                            <a:srgbClr val="000000"/>
                          </a:solidFill>
                          <a:effectLst/>
                          <a:latin typeface="Times New Roman" panose="02020603050405020304" pitchFamily="18" charset="0"/>
                        </a:rPr>
                        <a:t>Tuned</a:t>
                      </a:r>
                    </a:p>
                  </a:txBody>
                  <a:tcPr marL="3469" marR="3469" marT="346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947280336"/>
                  </a:ext>
                </a:extLst>
              </a:tr>
              <a:tr h="267130">
                <a:tc rowSpan="3">
                  <a:txBody>
                    <a:bodyPr/>
                    <a:lstStyle/>
                    <a:p>
                      <a:pPr algn="ctr" fontAlgn="ctr"/>
                      <a:r>
                        <a:rPr lang="en-US" sz="1600" b="0" i="0" u="none" strike="noStrike">
                          <a:solidFill>
                            <a:srgbClr val="000000"/>
                          </a:solidFill>
                          <a:effectLst/>
                          <a:latin typeface="Times New Roman" panose="02020603050405020304" pitchFamily="18" charset="0"/>
                        </a:rPr>
                        <a:t>800m</a:t>
                      </a:r>
                    </a:p>
                  </a:txBody>
                  <a:tcPr marL="3469" marR="3469" marT="346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Times New Roman" panose="02020603050405020304" pitchFamily="18" charset="0"/>
                        </a:rPr>
                        <a:t>Mean</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0.6976</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1600" b="0" i="0" u="none" strike="noStrike">
                          <a:solidFill>
                            <a:srgbClr val="000000"/>
                          </a:solidFill>
                          <a:effectLst/>
                          <a:latin typeface="Times New Roman" panose="02020603050405020304" pitchFamily="18" charset="0"/>
                        </a:rPr>
                        <a:t>0.6056</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b"/>
                      <a:r>
                        <a:rPr lang="en-US" sz="1600" b="0" i="0" u="none" strike="noStrike">
                          <a:solidFill>
                            <a:srgbClr val="000000"/>
                          </a:solidFill>
                          <a:effectLst/>
                          <a:latin typeface="Times New Roman" panose="02020603050405020304" pitchFamily="18" charset="0"/>
                        </a:rPr>
                        <a:t>-13.2%</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NA</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1600" b="0" i="0" u="none" strike="noStrike">
                          <a:solidFill>
                            <a:srgbClr val="000000"/>
                          </a:solidFill>
                          <a:effectLst/>
                          <a:latin typeface="Times New Roman" panose="02020603050405020304" pitchFamily="18" charset="0"/>
                        </a:rPr>
                        <a:t>376.0</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b"/>
                      <a:r>
                        <a:rPr lang="en-US" sz="1600" b="0" i="0" u="none" strike="noStrike">
                          <a:solidFill>
                            <a:srgbClr val="000000"/>
                          </a:solidFill>
                          <a:effectLst/>
                          <a:latin typeface="Times New Roman" panose="02020603050405020304" pitchFamily="18" charset="0"/>
                        </a:rPr>
                        <a:t>-27.2%</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-36.2%</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29991752"/>
                  </a:ext>
                </a:extLst>
              </a:tr>
              <a:tr h="267130">
                <a:tc vMerge="1">
                  <a:txBody>
                    <a:bodyPr/>
                    <a:lstStyle/>
                    <a:p>
                      <a:endParaRPr lang="en-US"/>
                    </a:p>
                  </a:txBody>
                  <a:tcPr/>
                </a:tc>
                <a:tc>
                  <a:txBody>
                    <a:bodyPr/>
                    <a:lstStyle/>
                    <a:p>
                      <a:pPr algn="l" fontAlgn="b"/>
                      <a:r>
                        <a:rPr lang="en-US" sz="1600" b="0" i="0" u="none" strike="noStrike">
                          <a:solidFill>
                            <a:srgbClr val="000000"/>
                          </a:solidFill>
                          <a:effectLst/>
                          <a:latin typeface="Times New Roman" panose="02020603050405020304" pitchFamily="18" charset="0"/>
                        </a:rPr>
                        <a:t>Median</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0.6979</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1600" b="0" i="0" u="none" strike="noStrike">
                          <a:solidFill>
                            <a:srgbClr val="000000"/>
                          </a:solidFill>
                          <a:effectLst/>
                          <a:latin typeface="Times New Roman" panose="02020603050405020304" pitchFamily="18" charset="0"/>
                        </a:rPr>
                        <a:t>0.6064</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b"/>
                      <a:r>
                        <a:rPr lang="en-US" sz="1600" b="0" i="0" u="none" strike="noStrike">
                          <a:solidFill>
                            <a:srgbClr val="000000"/>
                          </a:solidFill>
                          <a:effectLst/>
                          <a:latin typeface="Times New Roman" panose="02020603050405020304" pitchFamily="18" charset="0"/>
                        </a:rPr>
                        <a:t>-13.1%</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NA</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1600" b="0" i="0" u="none" strike="noStrike">
                          <a:solidFill>
                            <a:srgbClr val="000000"/>
                          </a:solidFill>
                          <a:effectLst/>
                          <a:latin typeface="Times New Roman" panose="02020603050405020304" pitchFamily="18" charset="0"/>
                        </a:rPr>
                        <a:t>376.5</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b"/>
                      <a:r>
                        <a:rPr lang="en-US" sz="1600" b="0" i="0" u="none" strike="noStrike">
                          <a:solidFill>
                            <a:srgbClr val="000000"/>
                          </a:solidFill>
                          <a:effectLst/>
                          <a:latin typeface="Times New Roman" panose="02020603050405020304" pitchFamily="18" charset="0"/>
                        </a:rPr>
                        <a:t>-27.1%</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-36.2%</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82178112"/>
                  </a:ext>
                </a:extLst>
              </a:tr>
              <a:tr h="267130">
                <a:tc vMerge="1">
                  <a:txBody>
                    <a:bodyPr/>
                    <a:lstStyle/>
                    <a:p>
                      <a:endParaRPr lang="en-US"/>
                    </a:p>
                  </a:txBody>
                  <a:tcPr/>
                </a:tc>
                <a:tc>
                  <a:txBody>
                    <a:bodyPr/>
                    <a:lstStyle/>
                    <a:p>
                      <a:pPr algn="l" fontAlgn="b"/>
                      <a:r>
                        <a:rPr lang="en-US" sz="1600" b="0" i="0" u="none" strike="noStrike">
                          <a:solidFill>
                            <a:srgbClr val="000000"/>
                          </a:solidFill>
                          <a:effectLst/>
                          <a:latin typeface="Times New Roman" panose="02020603050405020304" pitchFamily="18" charset="0"/>
                        </a:rPr>
                        <a:t>Range</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0.0264</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1600" b="0" i="0" u="none" strike="noStrike">
                          <a:solidFill>
                            <a:srgbClr val="000000"/>
                          </a:solidFill>
                          <a:effectLst/>
                          <a:latin typeface="Times New Roman" panose="02020603050405020304" pitchFamily="18" charset="0"/>
                        </a:rPr>
                        <a:t>0.0145</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b"/>
                      <a:r>
                        <a:rPr lang="en-US" sz="1600" b="0" i="0" u="none" strike="noStrike">
                          <a:solidFill>
                            <a:srgbClr val="000000"/>
                          </a:solidFill>
                          <a:effectLst/>
                          <a:latin typeface="Times New Roman" panose="02020603050405020304" pitchFamily="18" charset="0"/>
                        </a:rPr>
                        <a:t> </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NA</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1600" b="0" i="0" u="none" strike="noStrike">
                          <a:solidFill>
                            <a:srgbClr val="000000"/>
                          </a:solidFill>
                          <a:effectLst/>
                          <a:latin typeface="Times New Roman" panose="02020603050405020304" pitchFamily="18" charset="0"/>
                        </a:rPr>
                        <a:t>7.3</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b"/>
                      <a:r>
                        <a:rPr lang="en-US" sz="1600" b="0" i="0" u="none" strike="noStrike">
                          <a:solidFill>
                            <a:srgbClr val="000000"/>
                          </a:solidFill>
                          <a:effectLst/>
                          <a:latin typeface="Times New Roman" panose="02020603050405020304" pitchFamily="18" charset="0"/>
                        </a:rPr>
                        <a:t> </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 </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95021502"/>
                  </a:ext>
                </a:extLst>
              </a:tr>
              <a:tr h="253253">
                <a:tc>
                  <a:txBody>
                    <a:bodyPr/>
                    <a:lstStyle/>
                    <a:p>
                      <a:pPr algn="ctr" fontAlgn="ctr"/>
                      <a:r>
                        <a:rPr lang="en-US" sz="1600" b="0" i="0" u="none" strike="noStrike">
                          <a:solidFill>
                            <a:srgbClr val="000000"/>
                          </a:solidFill>
                          <a:effectLst/>
                          <a:latin typeface="Times New Roman" panose="02020603050405020304" pitchFamily="18" charset="0"/>
                        </a:rPr>
                        <a:t> </a:t>
                      </a:r>
                    </a:p>
                  </a:txBody>
                  <a:tcPr marL="3469" marR="3469" marT="346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Times New Roman" panose="02020603050405020304" pitchFamily="18" charset="0"/>
                        </a:rPr>
                        <a:t> </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 </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 </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 </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 </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 </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 </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 </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19320191"/>
                  </a:ext>
                </a:extLst>
              </a:tr>
              <a:tr h="267130">
                <a:tc rowSpan="3">
                  <a:txBody>
                    <a:bodyPr/>
                    <a:lstStyle/>
                    <a:p>
                      <a:pPr algn="ctr" fontAlgn="ctr"/>
                      <a:r>
                        <a:rPr lang="en-US" sz="1600" b="0" i="0" u="none" strike="noStrike">
                          <a:solidFill>
                            <a:srgbClr val="000000"/>
                          </a:solidFill>
                          <a:effectLst/>
                          <a:latin typeface="Times New Roman" panose="02020603050405020304" pitchFamily="18" charset="0"/>
                        </a:rPr>
                        <a:t>30m</a:t>
                      </a:r>
                    </a:p>
                  </a:txBody>
                  <a:tcPr marL="3469" marR="3469" marT="346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Times New Roman" panose="02020603050405020304" pitchFamily="18" charset="0"/>
                        </a:rPr>
                        <a:t>Mean</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0.6434</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1600" b="0" i="0" u="none" strike="noStrike">
                          <a:solidFill>
                            <a:srgbClr val="000000"/>
                          </a:solidFill>
                          <a:effectLst/>
                          <a:latin typeface="Times New Roman" panose="02020603050405020304" pitchFamily="18" charset="0"/>
                        </a:rPr>
                        <a:t>0.6040</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b"/>
                      <a:r>
                        <a:rPr lang="en-US" sz="1600" b="0" i="0" u="none" strike="noStrike">
                          <a:solidFill>
                            <a:srgbClr val="000000"/>
                          </a:solidFill>
                          <a:effectLst/>
                          <a:latin typeface="Times New Roman" panose="02020603050405020304" pitchFamily="18" charset="0"/>
                        </a:rPr>
                        <a:t>-6.1%</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NA</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1600" b="0" i="0" u="none" strike="noStrike">
                          <a:solidFill>
                            <a:srgbClr val="000000"/>
                          </a:solidFill>
                          <a:effectLst/>
                          <a:latin typeface="Times New Roman" panose="02020603050405020304" pitchFamily="18" charset="0"/>
                        </a:rPr>
                        <a:t>637.2</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b"/>
                      <a:r>
                        <a:rPr lang="en-US" sz="1600" b="0" i="0" u="none" strike="noStrike">
                          <a:solidFill>
                            <a:srgbClr val="000000"/>
                          </a:solidFill>
                          <a:effectLst/>
                          <a:latin typeface="Times New Roman" panose="02020603050405020304" pitchFamily="18" charset="0"/>
                        </a:rPr>
                        <a:t>-32.8%</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-36.3%</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19442116"/>
                  </a:ext>
                </a:extLst>
              </a:tr>
              <a:tr h="267130">
                <a:tc vMerge="1">
                  <a:txBody>
                    <a:bodyPr/>
                    <a:lstStyle/>
                    <a:p>
                      <a:endParaRPr lang="en-US"/>
                    </a:p>
                  </a:txBody>
                  <a:tcPr/>
                </a:tc>
                <a:tc>
                  <a:txBody>
                    <a:bodyPr/>
                    <a:lstStyle/>
                    <a:p>
                      <a:pPr algn="l" fontAlgn="b"/>
                      <a:r>
                        <a:rPr lang="en-US" sz="1600" b="0" i="0" u="none" strike="noStrike">
                          <a:solidFill>
                            <a:srgbClr val="000000"/>
                          </a:solidFill>
                          <a:effectLst/>
                          <a:latin typeface="Times New Roman" panose="02020603050405020304" pitchFamily="18" charset="0"/>
                        </a:rPr>
                        <a:t>Median</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0.6442</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1600" b="0" i="0" u="none" strike="noStrike">
                          <a:solidFill>
                            <a:srgbClr val="000000"/>
                          </a:solidFill>
                          <a:effectLst/>
                          <a:latin typeface="Times New Roman" panose="02020603050405020304" pitchFamily="18" charset="0"/>
                        </a:rPr>
                        <a:t>0.6018</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b"/>
                      <a:r>
                        <a:rPr lang="en-US" sz="1600" b="0" i="0" u="none" strike="noStrike">
                          <a:solidFill>
                            <a:srgbClr val="000000"/>
                          </a:solidFill>
                          <a:effectLst/>
                          <a:latin typeface="Times New Roman" panose="02020603050405020304" pitchFamily="18" charset="0"/>
                        </a:rPr>
                        <a:t>-6.6%</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NA</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1600" b="0" i="0" u="none" strike="noStrike">
                          <a:solidFill>
                            <a:srgbClr val="000000"/>
                          </a:solidFill>
                          <a:effectLst/>
                          <a:latin typeface="Times New Roman" panose="02020603050405020304" pitchFamily="18" charset="0"/>
                        </a:rPr>
                        <a:t>637.8</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b"/>
                      <a:r>
                        <a:rPr lang="en-US" sz="1600" b="0" i="0" u="none" strike="noStrike">
                          <a:solidFill>
                            <a:srgbClr val="000000"/>
                          </a:solidFill>
                          <a:effectLst/>
                          <a:latin typeface="Times New Roman" panose="02020603050405020304" pitchFamily="18" charset="0"/>
                        </a:rPr>
                        <a:t>-32.7%</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-36.5%</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0704809"/>
                  </a:ext>
                </a:extLst>
              </a:tr>
              <a:tr h="267130">
                <a:tc vMerge="1">
                  <a:txBody>
                    <a:bodyPr/>
                    <a:lstStyle/>
                    <a:p>
                      <a:endParaRPr lang="en-US"/>
                    </a:p>
                  </a:txBody>
                  <a:tcPr/>
                </a:tc>
                <a:tc>
                  <a:txBody>
                    <a:bodyPr/>
                    <a:lstStyle/>
                    <a:p>
                      <a:pPr algn="l" fontAlgn="b"/>
                      <a:r>
                        <a:rPr lang="en-US" sz="1600" b="0" i="0" u="none" strike="noStrike">
                          <a:solidFill>
                            <a:srgbClr val="000000"/>
                          </a:solidFill>
                          <a:effectLst/>
                          <a:latin typeface="Times New Roman" panose="02020603050405020304" pitchFamily="18" charset="0"/>
                        </a:rPr>
                        <a:t>Range</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0.0516</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1600" b="0" i="0" u="none" strike="noStrike">
                          <a:solidFill>
                            <a:srgbClr val="000000"/>
                          </a:solidFill>
                          <a:effectLst/>
                          <a:latin typeface="Times New Roman" panose="02020603050405020304" pitchFamily="18" charset="0"/>
                        </a:rPr>
                        <a:t>0.0576</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b"/>
                      <a:r>
                        <a:rPr lang="en-US" sz="1600" b="0" i="0" u="none" strike="noStrike">
                          <a:solidFill>
                            <a:srgbClr val="000000"/>
                          </a:solidFill>
                          <a:effectLst/>
                          <a:latin typeface="Times New Roman" panose="02020603050405020304" pitchFamily="18" charset="0"/>
                        </a:rPr>
                        <a:t> </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Times New Roman" panose="02020603050405020304" pitchFamily="18" charset="0"/>
                        </a:rPr>
                        <a:t>NA</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US" sz="1600" b="0" i="0" u="none" strike="noStrike">
                          <a:solidFill>
                            <a:srgbClr val="000000"/>
                          </a:solidFill>
                          <a:effectLst/>
                          <a:latin typeface="Times New Roman" panose="02020603050405020304" pitchFamily="18" charset="0"/>
                        </a:rPr>
                        <a:t>31.2</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b"/>
                      <a:r>
                        <a:rPr lang="en-US" sz="1600" b="0" i="0" u="none" strike="noStrike">
                          <a:solidFill>
                            <a:srgbClr val="000000"/>
                          </a:solidFill>
                          <a:effectLst/>
                          <a:latin typeface="Times New Roman" panose="02020603050405020304" pitchFamily="18" charset="0"/>
                        </a:rPr>
                        <a:t> </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Times New Roman" panose="02020603050405020304" pitchFamily="18" charset="0"/>
                        </a:rPr>
                        <a:t> </a:t>
                      </a:r>
                    </a:p>
                  </a:txBody>
                  <a:tcPr marL="3469" marR="3469" marT="34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39454170"/>
                  </a:ext>
                </a:extLst>
              </a:tr>
            </a:tbl>
          </a:graphicData>
        </a:graphic>
      </p:graphicFrame>
    </p:spTree>
    <p:extLst>
      <p:ext uri="{BB962C8B-B14F-4D97-AF65-F5344CB8AC3E}">
        <p14:creationId xmlns:p14="http://schemas.microsoft.com/office/powerpoint/2010/main" val="1501285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4A49FCF-39C9-491B-82D6-7D46F0CD7F0B}"/>
              </a:ext>
            </a:extLst>
          </p:cNvPr>
          <p:cNvSpPr txBox="1"/>
          <p:nvPr/>
        </p:nvSpPr>
        <p:spPr>
          <a:xfrm>
            <a:off x="5863441" y="879310"/>
            <a:ext cx="3069042" cy="1200329"/>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Utah 800m</a:t>
            </a:r>
          </a:p>
          <a:p>
            <a:pPr algn="ctr"/>
            <a:r>
              <a:rPr lang="en-US" sz="3600" b="1" dirty="0">
                <a:latin typeface="Arial" panose="020B0604020202020204" pitchFamily="34" charset="0"/>
                <a:cs typeface="Arial" panose="020B0604020202020204" pitchFamily="34" charset="0"/>
              </a:rPr>
              <a:t>Prediction</a:t>
            </a:r>
          </a:p>
        </p:txBody>
      </p:sp>
      <p:sp>
        <p:nvSpPr>
          <p:cNvPr id="3" name="TextBox 2">
            <a:extLst>
              <a:ext uri="{FF2B5EF4-FFF2-40B4-BE49-F238E27FC236}">
                <a16:creationId xmlns:a16="http://schemas.microsoft.com/office/drawing/2014/main" id="{6EE9D9B1-D7ED-4698-AD25-6D7A53CD6231}"/>
              </a:ext>
            </a:extLst>
          </p:cNvPr>
          <p:cNvSpPr txBox="1"/>
          <p:nvPr/>
        </p:nvSpPr>
        <p:spPr>
          <a:xfrm>
            <a:off x="6028661" y="2316621"/>
            <a:ext cx="2952053" cy="1754326"/>
          </a:xfrm>
          <a:prstGeom prst="rect">
            <a:avLst/>
          </a:prstGeom>
          <a:noFill/>
        </p:spPr>
        <p:txBody>
          <a:bodyPr wrap="square" rtlCol="0">
            <a:spAutoFit/>
          </a:bodyPr>
          <a:lstStyle/>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Alignment with small population in SW corner and N central area</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Poor alignment across other locations</a:t>
            </a:r>
          </a:p>
        </p:txBody>
      </p:sp>
      <p:pic>
        <p:nvPicPr>
          <p:cNvPr id="5" name="Picture 4">
            <a:extLst>
              <a:ext uri="{FF2B5EF4-FFF2-40B4-BE49-F238E27FC236}">
                <a16:creationId xmlns:a16="http://schemas.microsoft.com/office/drawing/2014/main" id="{8A32551D-C1F6-4809-9E80-52ED84A6E280}"/>
              </a:ext>
            </a:extLst>
          </p:cNvPr>
          <p:cNvPicPr>
            <a:picLocks noChangeAspect="1"/>
          </p:cNvPicPr>
          <p:nvPr/>
        </p:nvPicPr>
        <p:blipFill>
          <a:blip r:embed="rId2"/>
          <a:stretch>
            <a:fillRect/>
          </a:stretch>
        </p:blipFill>
        <p:spPr>
          <a:xfrm>
            <a:off x="163285" y="189624"/>
            <a:ext cx="5700156" cy="5445400"/>
          </a:xfrm>
          <a:prstGeom prst="rect">
            <a:avLst/>
          </a:prstGeom>
        </p:spPr>
      </p:pic>
    </p:spTree>
    <p:extLst>
      <p:ext uri="{BB962C8B-B14F-4D97-AF65-F5344CB8AC3E}">
        <p14:creationId xmlns:p14="http://schemas.microsoft.com/office/powerpoint/2010/main" val="19278722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4A49FCF-39C9-491B-82D6-7D46F0CD7F0B}"/>
              </a:ext>
            </a:extLst>
          </p:cNvPr>
          <p:cNvSpPr txBox="1"/>
          <p:nvPr/>
        </p:nvSpPr>
        <p:spPr>
          <a:xfrm>
            <a:off x="5863441" y="879310"/>
            <a:ext cx="3069042" cy="1200329"/>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Utah 30m</a:t>
            </a:r>
          </a:p>
          <a:p>
            <a:pPr algn="ctr"/>
            <a:r>
              <a:rPr lang="en-US" sz="3600" b="1" dirty="0">
                <a:latin typeface="Arial" panose="020B0604020202020204" pitchFamily="34" charset="0"/>
                <a:cs typeface="Arial" panose="020B0604020202020204" pitchFamily="34" charset="0"/>
              </a:rPr>
              <a:t>Prediction</a:t>
            </a:r>
          </a:p>
        </p:txBody>
      </p:sp>
      <p:pic>
        <p:nvPicPr>
          <p:cNvPr id="5" name="Picture 4">
            <a:extLst>
              <a:ext uri="{FF2B5EF4-FFF2-40B4-BE49-F238E27FC236}">
                <a16:creationId xmlns:a16="http://schemas.microsoft.com/office/drawing/2014/main" id="{8A32551D-C1F6-4809-9E80-52ED84A6E280}"/>
              </a:ext>
            </a:extLst>
          </p:cNvPr>
          <p:cNvPicPr>
            <a:picLocks noChangeAspect="1"/>
          </p:cNvPicPr>
          <p:nvPr/>
        </p:nvPicPr>
        <p:blipFill>
          <a:blip r:embed="rId2"/>
          <a:stretch>
            <a:fillRect/>
          </a:stretch>
        </p:blipFill>
        <p:spPr>
          <a:xfrm>
            <a:off x="163285" y="200791"/>
            <a:ext cx="5700156" cy="5423065"/>
          </a:xfrm>
          <a:prstGeom prst="rect">
            <a:avLst/>
          </a:prstGeom>
        </p:spPr>
      </p:pic>
    </p:spTree>
    <p:extLst>
      <p:ext uri="{BB962C8B-B14F-4D97-AF65-F5344CB8AC3E}">
        <p14:creationId xmlns:p14="http://schemas.microsoft.com/office/powerpoint/2010/main" val="34060465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84E6ED-A92D-4D2A-85CC-056EBC84FE4C}"/>
              </a:ext>
            </a:extLst>
          </p:cNvPr>
          <p:cNvSpPr txBox="1"/>
          <p:nvPr/>
        </p:nvSpPr>
        <p:spPr>
          <a:xfrm>
            <a:off x="398033" y="1180992"/>
            <a:ext cx="8347933" cy="3046988"/>
          </a:xfrm>
          <a:prstGeom prst="rect">
            <a:avLst/>
          </a:prstGeom>
          <a:noFill/>
        </p:spPr>
        <p:txBody>
          <a:bodyPr wrap="square" rtlCol="0">
            <a:spAutoFit/>
          </a:bodyPr>
          <a:lstStyle/>
          <a:p>
            <a:pPr algn="ctr"/>
            <a:r>
              <a:rPr lang="en-US" sz="9600" dirty="0">
                <a:latin typeface="Arial" panose="020B0604020202020204" pitchFamily="34" charset="0"/>
                <a:cs typeface="Arial" panose="020B0604020202020204" pitchFamily="34" charset="0"/>
              </a:rPr>
              <a:t>Spatial Analysis</a:t>
            </a:r>
          </a:p>
        </p:txBody>
      </p:sp>
    </p:spTree>
    <p:extLst>
      <p:ext uri="{BB962C8B-B14F-4D97-AF65-F5344CB8AC3E}">
        <p14:creationId xmlns:p14="http://schemas.microsoft.com/office/powerpoint/2010/main" val="30922916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9357207-3905-421E-8736-9AF750CFA66F}"/>
              </a:ext>
            </a:extLst>
          </p:cNvPr>
          <p:cNvSpPr txBox="1"/>
          <p:nvPr/>
        </p:nvSpPr>
        <p:spPr>
          <a:xfrm>
            <a:off x="872100" y="1044683"/>
            <a:ext cx="7399800" cy="4801314"/>
          </a:xfrm>
          <a:prstGeom prst="rect">
            <a:avLst/>
          </a:prstGeom>
          <a:noFill/>
        </p:spPr>
        <p:txBody>
          <a:bodyPr wrap="square" rtlCol="0">
            <a:spAutoFit/>
          </a:bodyPr>
          <a:lstStyle/>
          <a:p>
            <a:pPr lvl="0">
              <a:spcBef>
                <a:spcPct val="0"/>
              </a:spcBef>
              <a:defRPr/>
            </a:pPr>
            <a:r>
              <a:rPr lang="en-US" sz="2400" b="1" dirty="0">
                <a:latin typeface="Arial"/>
                <a:cs typeface="Arial"/>
              </a:rPr>
              <a:t>Resolution Comparison</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As expected, 30m more granular than 800m</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30m showed higher predictions in southern and central areas than 800m</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Northern area showed little difference</a:t>
            </a:r>
          </a:p>
          <a:p>
            <a:pPr marL="457200" indent="-457200">
              <a:spcBef>
                <a:spcPct val="0"/>
              </a:spcBef>
              <a:buFont typeface="Arial" panose="020B0604020202020204" pitchFamily="34" charset="0"/>
              <a:buChar char="•"/>
              <a:defRPr/>
            </a:pPr>
            <a:endParaRPr lang="en-US" dirty="0">
              <a:solidFill>
                <a:schemeClr val="bg2">
                  <a:lumMod val="10000"/>
                </a:schemeClr>
              </a:solidFill>
              <a:latin typeface="Arial"/>
              <a:cs typeface="Arial"/>
            </a:endParaRPr>
          </a:p>
          <a:p>
            <a:pPr lvl="0">
              <a:spcBef>
                <a:spcPct val="0"/>
              </a:spcBef>
              <a:defRPr/>
            </a:pPr>
            <a:r>
              <a:rPr lang="en-US" sz="2400" b="1" dirty="0">
                <a:latin typeface="Arial"/>
                <a:cs typeface="Arial"/>
              </a:rPr>
              <a:t>Tuned and Default - 800m</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Results mixed. Expected more dispersal than shown.</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Central and southern areas showed some upward shift in tuned</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Northern area had little noticeable difference in pattern</a:t>
            </a:r>
          </a:p>
          <a:p>
            <a:pPr lvl="0">
              <a:spcBef>
                <a:spcPct val="0"/>
              </a:spcBef>
              <a:defRPr/>
            </a:pPr>
            <a:endParaRPr lang="en-US" dirty="0">
              <a:latin typeface="Arial"/>
              <a:cs typeface="Arial"/>
            </a:endParaRPr>
          </a:p>
          <a:p>
            <a:pPr lvl="0">
              <a:spcBef>
                <a:spcPct val="0"/>
              </a:spcBef>
              <a:defRPr/>
            </a:pPr>
            <a:r>
              <a:rPr lang="en-US" sz="2400" b="1" dirty="0">
                <a:latin typeface="Arial"/>
                <a:cs typeface="Arial"/>
              </a:rPr>
              <a:t>Tuned and Default - 30m</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As expected, tuned more dispersed predictions</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Most apparent in northern area, less in central, limited in southern</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Prediction of central and southern similar between default and tuned</a:t>
            </a:r>
          </a:p>
        </p:txBody>
      </p:sp>
      <p:sp>
        <p:nvSpPr>
          <p:cNvPr id="4" name="TextBox 3">
            <a:extLst>
              <a:ext uri="{FF2B5EF4-FFF2-40B4-BE49-F238E27FC236}">
                <a16:creationId xmlns:a16="http://schemas.microsoft.com/office/drawing/2014/main" id="{7E5129FB-6322-4478-A38F-2803E0E0396E}"/>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Prediction Surfaces</a:t>
            </a:r>
          </a:p>
        </p:txBody>
      </p:sp>
    </p:spTree>
    <p:extLst>
      <p:ext uri="{BB962C8B-B14F-4D97-AF65-F5344CB8AC3E}">
        <p14:creationId xmlns:p14="http://schemas.microsoft.com/office/powerpoint/2010/main" val="8125519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D3E3D26-4FBE-4116-BCAA-ECFB30A3EE25}"/>
              </a:ext>
            </a:extLst>
          </p:cNvPr>
          <p:cNvSpPr txBox="1"/>
          <p:nvPr/>
        </p:nvSpPr>
        <p:spPr>
          <a:xfrm>
            <a:off x="838929" y="75186"/>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30m and 800m Default</a:t>
            </a:r>
          </a:p>
        </p:txBody>
      </p:sp>
      <p:pic>
        <p:nvPicPr>
          <p:cNvPr id="6" name="Picture 5">
            <a:extLst>
              <a:ext uri="{FF2B5EF4-FFF2-40B4-BE49-F238E27FC236}">
                <a16:creationId xmlns:a16="http://schemas.microsoft.com/office/drawing/2014/main" id="{B15E185A-DC54-423E-AB8F-255AA8CE081A}"/>
              </a:ext>
            </a:extLst>
          </p:cNvPr>
          <p:cNvPicPr>
            <a:picLocks noChangeAspect="1"/>
          </p:cNvPicPr>
          <p:nvPr/>
        </p:nvPicPr>
        <p:blipFill>
          <a:blip r:embed="rId2"/>
          <a:stretch>
            <a:fillRect/>
          </a:stretch>
        </p:blipFill>
        <p:spPr>
          <a:xfrm>
            <a:off x="383869" y="726598"/>
            <a:ext cx="7921202" cy="5019037"/>
          </a:xfrm>
          <a:prstGeom prst="rect">
            <a:avLst/>
          </a:prstGeom>
        </p:spPr>
      </p:pic>
    </p:spTree>
    <p:extLst>
      <p:ext uri="{BB962C8B-B14F-4D97-AF65-F5344CB8AC3E}">
        <p14:creationId xmlns:p14="http://schemas.microsoft.com/office/powerpoint/2010/main" val="155292811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0F71377-C30B-4345-A179-73A5CECAD024}"/>
              </a:ext>
            </a:extLst>
          </p:cNvPr>
          <p:cNvSpPr txBox="1"/>
          <p:nvPr/>
        </p:nvSpPr>
        <p:spPr>
          <a:xfrm>
            <a:off x="838929" y="75186"/>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30m and 800m Tuned</a:t>
            </a:r>
          </a:p>
        </p:txBody>
      </p:sp>
      <p:pic>
        <p:nvPicPr>
          <p:cNvPr id="4" name="Picture 3">
            <a:extLst>
              <a:ext uri="{FF2B5EF4-FFF2-40B4-BE49-F238E27FC236}">
                <a16:creationId xmlns:a16="http://schemas.microsoft.com/office/drawing/2014/main" id="{EDC60E85-DC46-447D-8FF3-3F726300BC4B}"/>
              </a:ext>
            </a:extLst>
          </p:cNvPr>
          <p:cNvPicPr>
            <a:picLocks noChangeAspect="1"/>
          </p:cNvPicPr>
          <p:nvPr/>
        </p:nvPicPr>
        <p:blipFill>
          <a:blip r:embed="rId3"/>
          <a:stretch>
            <a:fillRect/>
          </a:stretch>
        </p:blipFill>
        <p:spPr>
          <a:xfrm>
            <a:off x="484209" y="755157"/>
            <a:ext cx="7787691" cy="4961919"/>
          </a:xfrm>
          <a:prstGeom prst="rect">
            <a:avLst/>
          </a:prstGeom>
        </p:spPr>
      </p:pic>
    </p:spTree>
    <p:extLst>
      <p:ext uri="{BB962C8B-B14F-4D97-AF65-F5344CB8AC3E}">
        <p14:creationId xmlns:p14="http://schemas.microsoft.com/office/powerpoint/2010/main" val="23446533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9357207-3905-421E-8736-9AF750CFA66F}"/>
              </a:ext>
            </a:extLst>
          </p:cNvPr>
          <p:cNvSpPr txBox="1"/>
          <p:nvPr/>
        </p:nvSpPr>
        <p:spPr>
          <a:xfrm>
            <a:off x="872100" y="1044683"/>
            <a:ext cx="7399800" cy="4524315"/>
          </a:xfrm>
          <a:prstGeom prst="rect">
            <a:avLst/>
          </a:prstGeom>
          <a:noFill/>
        </p:spPr>
        <p:txBody>
          <a:bodyPr wrap="square" rtlCol="0">
            <a:spAutoFit/>
          </a:bodyPr>
          <a:lstStyle/>
          <a:p>
            <a:pPr lvl="0">
              <a:spcBef>
                <a:spcPct val="0"/>
              </a:spcBef>
              <a:defRPr/>
            </a:pPr>
            <a:r>
              <a:rPr lang="en-US" sz="2400" b="1" dirty="0">
                <a:latin typeface="Arial"/>
                <a:cs typeface="Arial"/>
              </a:rPr>
              <a:t>Construction</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Shows where tuning changed the model predictions </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Default cell values less tuned cell values (logistic output)</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Four created: values, absolute values, positive only, negative only</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Pos and neg HSAs most valuable</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Only completed on 800m predictions due to processing issues</a:t>
            </a:r>
          </a:p>
          <a:p>
            <a:pPr marL="457200" indent="-457200">
              <a:spcBef>
                <a:spcPct val="0"/>
              </a:spcBef>
              <a:buFont typeface="Arial" panose="020B0604020202020204" pitchFamily="34" charset="0"/>
              <a:buChar char="•"/>
              <a:defRPr/>
            </a:pPr>
            <a:endParaRPr lang="en-US" dirty="0">
              <a:solidFill>
                <a:schemeClr val="bg2">
                  <a:lumMod val="10000"/>
                </a:schemeClr>
              </a:solidFill>
              <a:latin typeface="Arial"/>
              <a:cs typeface="Arial"/>
            </a:endParaRPr>
          </a:p>
          <a:p>
            <a:pPr lvl="0">
              <a:spcBef>
                <a:spcPct val="0"/>
              </a:spcBef>
              <a:defRPr/>
            </a:pPr>
            <a:r>
              <a:rPr lang="en-US" sz="2400" b="1" dirty="0">
                <a:latin typeface="Arial"/>
                <a:cs typeface="Arial"/>
              </a:rPr>
              <a:t>Positive Values</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Red = high delta with default; Blue = low delta with default</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Highlights where default had dominant predictions</a:t>
            </a:r>
          </a:p>
          <a:p>
            <a:pPr lvl="0">
              <a:spcBef>
                <a:spcPct val="0"/>
              </a:spcBef>
              <a:defRPr/>
            </a:pPr>
            <a:endParaRPr lang="en-US" dirty="0">
              <a:latin typeface="Arial"/>
              <a:cs typeface="Arial"/>
            </a:endParaRPr>
          </a:p>
          <a:p>
            <a:pPr lvl="0">
              <a:spcBef>
                <a:spcPct val="0"/>
              </a:spcBef>
              <a:defRPr/>
            </a:pPr>
            <a:r>
              <a:rPr lang="en-US" sz="2400" b="1" dirty="0">
                <a:latin typeface="Arial"/>
                <a:cs typeface="Arial"/>
              </a:rPr>
              <a:t>Negative</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Dealing with negative number range, reversing interpretation</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Blue = high delta with default; Red = low delta with default</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Highlights where tuned had dominant predictions</a:t>
            </a:r>
          </a:p>
        </p:txBody>
      </p:sp>
      <p:sp>
        <p:nvSpPr>
          <p:cNvPr id="4" name="TextBox 3">
            <a:extLst>
              <a:ext uri="{FF2B5EF4-FFF2-40B4-BE49-F238E27FC236}">
                <a16:creationId xmlns:a16="http://schemas.microsoft.com/office/drawing/2014/main" id="{7E5129FB-6322-4478-A38F-2803E0E0396E}"/>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Hot Spot Analysis</a:t>
            </a:r>
          </a:p>
        </p:txBody>
      </p:sp>
    </p:spTree>
    <p:extLst>
      <p:ext uri="{BB962C8B-B14F-4D97-AF65-F5344CB8AC3E}">
        <p14:creationId xmlns:p14="http://schemas.microsoft.com/office/powerpoint/2010/main" val="39439210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5" name="TextBox 4"/>
          <p:cNvSpPr txBox="1"/>
          <p:nvPr/>
        </p:nvSpPr>
        <p:spPr>
          <a:xfrm>
            <a:off x="872100" y="1628507"/>
            <a:ext cx="7399800" cy="3231654"/>
          </a:xfrm>
          <a:prstGeom prst="rect">
            <a:avLst/>
          </a:prstGeom>
          <a:noFill/>
        </p:spPr>
        <p:txBody>
          <a:bodyPr wrap="square" rtlCol="0">
            <a:spAutoFit/>
          </a:bodyPr>
          <a:lstStyle/>
          <a:p>
            <a:pPr lvl="0">
              <a:spcBef>
                <a:spcPct val="0"/>
              </a:spcBef>
              <a:defRPr/>
            </a:pPr>
            <a:r>
              <a:rPr lang="en-US" sz="2400" b="1" dirty="0">
                <a:solidFill>
                  <a:srgbClr val="000000"/>
                </a:solidFill>
                <a:latin typeface="Arial"/>
                <a:cs typeface="Arial"/>
              </a:rPr>
              <a:t>Do higher resolution covariates yield a better performing Maxent model of potential habitat extent?</a:t>
            </a:r>
          </a:p>
          <a:p>
            <a:pPr lvl="0">
              <a:spcBef>
                <a:spcPct val="0"/>
              </a:spcBef>
              <a:defRPr/>
            </a:pPr>
            <a:endParaRPr lang="en-US" sz="2400" b="1" dirty="0">
              <a:solidFill>
                <a:srgbClr val="000000"/>
              </a:solidFill>
              <a:latin typeface="Arial"/>
              <a:cs typeface="Arial"/>
            </a:endParaRPr>
          </a:p>
          <a:p>
            <a:pPr lvl="0">
              <a:spcBef>
                <a:spcPct val="0"/>
              </a:spcBef>
              <a:defRPr/>
            </a:pPr>
            <a:endParaRPr lang="en-US" dirty="0">
              <a:solidFill>
                <a:srgbClr val="000000"/>
              </a:solidFill>
              <a:latin typeface="Arial"/>
              <a:cs typeface="Arial"/>
            </a:endParaRPr>
          </a:p>
          <a:p>
            <a:pPr lvl="0">
              <a:spcBef>
                <a:spcPct val="0"/>
              </a:spcBef>
              <a:defRPr/>
            </a:pPr>
            <a:r>
              <a:rPr lang="en-US" sz="2400" b="1" dirty="0">
                <a:solidFill>
                  <a:srgbClr val="000000"/>
                </a:solidFill>
                <a:latin typeface="Arial"/>
                <a:cs typeface="Arial"/>
              </a:rPr>
              <a:t>Does a tuned Maxent model yield a better performing model of potential habitat than a model using the default Maxent settings? </a:t>
            </a:r>
          </a:p>
          <a:p>
            <a:pPr>
              <a:spcBef>
                <a:spcPct val="0"/>
              </a:spcBef>
              <a:defRPr/>
            </a:pPr>
            <a:endParaRPr lang="en-US" dirty="0">
              <a:solidFill>
                <a:srgbClr val="323232"/>
              </a:solidFill>
              <a:latin typeface="Arial"/>
              <a:cs typeface="Arial"/>
            </a:endParaRPr>
          </a:p>
        </p:txBody>
      </p:sp>
      <p:sp>
        <p:nvSpPr>
          <p:cNvPr id="2" name="TextBox 1">
            <a:extLst>
              <a:ext uri="{FF2B5EF4-FFF2-40B4-BE49-F238E27FC236}">
                <a16:creationId xmlns:a16="http://schemas.microsoft.com/office/drawing/2014/main" id="{3FA45CBF-8449-4285-836F-2FCE899C5D1A}"/>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Research Questions</a:t>
            </a:r>
          </a:p>
        </p:txBody>
      </p:sp>
    </p:spTree>
    <p:extLst>
      <p:ext uri="{BB962C8B-B14F-4D97-AF65-F5344CB8AC3E}">
        <p14:creationId xmlns:p14="http://schemas.microsoft.com/office/powerpoint/2010/main" val="357792530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C466BC8-97E2-4F6F-B33A-B4F38800609B}"/>
              </a:ext>
            </a:extLst>
          </p:cNvPr>
          <p:cNvSpPr txBox="1"/>
          <p:nvPr/>
        </p:nvSpPr>
        <p:spPr>
          <a:xfrm>
            <a:off x="838929" y="75186"/>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Hot Spot Analysis - Pos and Neg</a:t>
            </a:r>
          </a:p>
        </p:txBody>
      </p:sp>
      <p:pic>
        <p:nvPicPr>
          <p:cNvPr id="5" name="Picture 4">
            <a:extLst>
              <a:ext uri="{FF2B5EF4-FFF2-40B4-BE49-F238E27FC236}">
                <a16:creationId xmlns:a16="http://schemas.microsoft.com/office/drawing/2014/main" id="{C2441900-04B4-40D3-A34B-8CFA961035F1}"/>
              </a:ext>
            </a:extLst>
          </p:cNvPr>
          <p:cNvPicPr>
            <a:picLocks noChangeAspect="1"/>
          </p:cNvPicPr>
          <p:nvPr/>
        </p:nvPicPr>
        <p:blipFill>
          <a:blip r:embed="rId3"/>
          <a:stretch>
            <a:fillRect/>
          </a:stretch>
        </p:blipFill>
        <p:spPr>
          <a:xfrm>
            <a:off x="528129" y="762781"/>
            <a:ext cx="7776942" cy="4946672"/>
          </a:xfrm>
          <a:prstGeom prst="rect">
            <a:avLst/>
          </a:prstGeom>
        </p:spPr>
      </p:pic>
    </p:spTree>
    <p:extLst>
      <p:ext uri="{BB962C8B-B14F-4D97-AF65-F5344CB8AC3E}">
        <p14:creationId xmlns:p14="http://schemas.microsoft.com/office/powerpoint/2010/main" val="396935846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84E6ED-A92D-4D2A-85CC-056EBC84FE4C}"/>
              </a:ext>
            </a:extLst>
          </p:cNvPr>
          <p:cNvSpPr txBox="1"/>
          <p:nvPr/>
        </p:nvSpPr>
        <p:spPr>
          <a:xfrm>
            <a:off x="398034" y="1776415"/>
            <a:ext cx="8347933" cy="3046988"/>
          </a:xfrm>
          <a:prstGeom prst="rect">
            <a:avLst/>
          </a:prstGeom>
          <a:noFill/>
        </p:spPr>
        <p:txBody>
          <a:bodyPr wrap="square" rtlCol="0">
            <a:spAutoFit/>
          </a:bodyPr>
          <a:lstStyle/>
          <a:p>
            <a:pPr algn="ctr"/>
            <a:r>
              <a:rPr lang="en-US" sz="9600" dirty="0">
                <a:latin typeface="Arial" panose="020B0604020202020204" pitchFamily="34" charset="0"/>
                <a:cs typeface="Arial" panose="020B0604020202020204" pitchFamily="34" charset="0"/>
              </a:rPr>
              <a:t>Conclusions</a:t>
            </a:r>
          </a:p>
          <a:p>
            <a:pPr algn="ctr"/>
            <a:endParaRPr lang="en-US" sz="9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2936639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9357207-3905-421E-8736-9AF750CFA66F}"/>
              </a:ext>
            </a:extLst>
          </p:cNvPr>
          <p:cNvSpPr txBox="1"/>
          <p:nvPr/>
        </p:nvSpPr>
        <p:spPr>
          <a:xfrm>
            <a:off x="872100" y="1044683"/>
            <a:ext cx="7399800" cy="4431983"/>
          </a:xfrm>
          <a:prstGeom prst="rect">
            <a:avLst/>
          </a:prstGeom>
          <a:noFill/>
        </p:spPr>
        <p:txBody>
          <a:bodyPr wrap="square" rtlCol="0">
            <a:spAutoFit/>
          </a:bodyPr>
          <a:lstStyle/>
          <a:p>
            <a:pPr lvl="0">
              <a:spcBef>
                <a:spcPct val="0"/>
              </a:spcBef>
              <a:defRPr/>
            </a:pPr>
            <a:r>
              <a:rPr lang="en-US" sz="2400" b="1" dirty="0">
                <a:latin typeface="Arial"/>
                <a:cs typeface="Arial"/>
              </a:rPr>
              <a:t>Tuned Model More Accurate?</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Yielded less complex, higher performing models</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Tuned models demonstrated higher AICc</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Similar AUC values across all models</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Omission rates better or similar on tuned</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Prediction surfaces less conclusive</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Poor performance on Utah extent a concern</a:t>
            </a:r>
          </a:p>
          <a:p>
            <a:pPr marL="457200" indent="-457200">
              <a:spcBef>
                <a:spcPct val="0"/>
              </a:spcBef>
              <a:buFont typeface="Arial" panose="020B0604020202020204" pitchFamily="34" charset="0"/>
              <a:buChar char="•"/>
              <a:defRPr/>
            </a:pPr>
            <a:endParaRPr lang="en-US" dirty="0">
              <a:solidFill>
                <a:schemeClr val="bg2">
                  <a:lumMod val="10000"/>
                </a:schemeClr>
              </a:solidFill>
              <a:latin typeface="Arial"/>
              <a:cs typeface="Arial"/>
            </a:endParaRPr>
          </a:p>
          <a:p>
            <a:pPr lvl="0">
              <a:spcBef>
                <a:spcPct val="0"/>
              </a:spcBef>
              <a:defRPr/>
            </a:pPr>
            <a:r>
              <a:rPr lang="en-US" sz="2400" b="1" dirty="0">
                <a:latin typeface="Arial"/>
                <a:cs typeface="Arial"/>
              </a:rPr>
              <a:t>Higher Resolution More Accurate?</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Results inconclusive</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Difficult to compare metrics across resolutions</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AICc of no value across resolutions</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AUC similar across models</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Omission rates similar</a:t>
            </a:r>
          </a:p>
          <a:p>
            <a:pPr marL="457200" indent="-457200">
              <a:spcBef>
                <a:spcPct val="0"/>
              </a:spcBef>
              <a:buFont typeface="Arial" panose="020B0604020202020204" pitchFamily="34" charset="0"/>
              <a:buChar char="•"/>
              <a:defRPr/>
            </a:pPr>
            <a:r>
              <a:rPr lang="en-US" dirty="0">
                <a:solidFill>
                  <a:schemeClr val="bg2">
                    <a:lumMod val="10000"/>
                  </a:schemeClr>
                </a:solidFill>
                <a:latin typeface="Arial"/>
                <a:cs typeface="Arial"/>
              </a:rPr>
              <a:t>Prediction surfaces less conclusive</a:t>
            </a:r>
          </a:p>
        </p:txBody>
      </p:sp>
      <p:sp>
        <p:nvSpPr>
          <p:cNvPr id="4" name="TextBox 3">
            <a:extLst>
              <a:ext uri="{FF2B5EF4-FFF2-40B4-BE49-F238E27FC236}">
                <a16:creationId xmlns:a16="http://schemas.microsoft.com/office/drawing/2014/main" id="{7E5129FB-6322-4478-A38F-2803E0E0396E}"/>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Conclusions</a:t>
            </a:r>
          </a:p>
        </p:txBody>
      </p:sp>
    </p:spTree>
    <p:extLst>
      <p:ext uri="{BB962C8B-B14F-4D97-AF65-F5344CB8AC3E}">
        <p14:creationId xmlns:p14="http://schemas.microsoft.com/office/powerpoint/2010/main" val="3343581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9357207-3905-421E-8736-9AF750CFA66F}"/>
              </a:ext>
            </a:extLst>
          </p:cNvPr>
          <p:cNvSpPr txBox="1"/>
          <p:nvPr/>
        </p:nvSpPr>
        <p:spPr>
          <a:xfrm>
            <a:off x="872100" y="1044683"/>
            <a:ext cx="7399800" cy="4893647"/>
          </a:xfrm>
          <a:prstGeom prst="rect">
            <a:avLst/>
          </a:prstGeom>
          <a:noFill/>
        </p:spPr>
        <p:txBody>
          <a:bodyPr wrap="square" rtlCol="0">
            <a:spAutoFit/>
          </a:bodyPr>
          <a:lstStyle/>
          <a:p>
            <a:pPr lvl="0" algn="ctr">
              <a:spcBef>
                <a:spcPct val="0"/>
              </a:spcBef>
              <a:defRPr/>
            </a:pPr>
            <a:r>
              <a:rPr lang="en-US" sz="2400" b="1" dirty="0">
                <a:latin typeface="Arial"/>
                <a:cs typeface="Arial"/>
              </a:rPr>
              <a:t>High level of data uncertainty </a:t>
            </a:r>
          </a:p>
          <a:p>
            <a:pPr lvl="0" algn="ctr">
              <a:spcBef>
                <a:spcPct val="0"/>
              </a:spcBef>
              <a:defRPr/>
            </a:pPr>
            <a:r>
              <a:rPr lang="en-US" sz="2400" b="1" dirty="0">
                <a:latin typeface="Arial"/>
                <a:cs typeface="Arial"/>
              </a:rPr>
              <a:t>compounds drawing conclusions</a:t>
            </a:r>
          </a:p>
          <a:p>
            <a:pPr>
              <a:spcBef>
                <a:spcPct val="0"/>
              </a:spcBef>
              <a:defRPr/>
            </a:pPr>
            <a:endParaRPr lang="en-US" dirty="0">
              <a:solidFill>
                <a:schemeClr val="bg2">
                  <a:lumMod val="10000"/>
                </a:schemeClr>
              </a:solidFill>
              <a:latin typeface="Arial"/>
              <a:cs typeface="Arial"/>
            </a:endParaRPr>
          </a:p>
          <a:p>
            <a:pPr lvl="0">
              <a:spcBef>
                <a:spcPct val="0"/>
              </a:spcBef>
              <a:defRPr/>
            </a:pPr>
            <a:r>
              <a:rPr lang="en-US" sz="2400" b="1" dirty="0">
                <a:latin typeface="Arial"/>
                <a:cs typeface="Arial"/>
              </a:rPr>
              <a:t>PRISM Data</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USGS NED 90m elevation data +/-30m</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Unknown impact of interpolation to 800m in PRISM elevation</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Propagates to all climate data as PRISM elevation used in climate modeling</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Impacts both 800m and 30m models</a:t>
            </a:r>
          </a:p>
          <a:p>
            <a:pPr marL="342900" indent="-342900">
              <a:spcBef>
                <a:spcPct val="0"/>
              </a:spcBef>
              <a:buFont typeface="Arial" panose="020B0604020202020204" pitchFamily="34" charset="0"/>
              <a:buChar char="•"/>
              <a:defRPr/>
            </a:pPr>
            <a:endParaRPr lang="en-US" dirty="0">
              <a:solidFill>
                <a:schemeClr val="bg2">
                  <a:lumMod val="10000"/>
                </a:schemeClr>
              </a:solidFill>
              <a:latin typeface="Arial"/>
              <a:cs typeface="Arial"/>
            </a:endParaRPr>
          </a:p>
          <a:p>
            <a:pPr lvl="0">
              <a:spcBef>
                <a:spcPct val="0"/>
              </a:spcBef>
              <a:defRPr/>
            </a:pPr>
            <a:r>
              <a:rPr lang="en-US" sz="2400" b="1" dirty="0">
                <a:latin typeface="Arial"/>
                <a:cs typeface="Arial"/>
              </a:rPr>
              <a:t>ClimateWNA</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Impacts of 200m limits not obvious in results</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However, resolution issues are present, with unknown impact</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Compounded by underlying uncertainty of the base PRISM data</a:t>
            </a:r>
          </a:p>
          <a:p>
            <a:pPr marL="342900" indent="-342900">
              <a:spcBef>
                <a:spcPct val="0"/>
              </a:spcBef>
              <a:buFont typeface="Arial" panose="020B0604020202020204" pitchFamily="34" charset="0"/>
              <a:buChar char="•"/>
              <a:defRPr/>
            </a:pPr>
            <a:r>
              <a:rPr lang="en-US" dirty="0">
                <a:solidFill>
                  <a:schemeClr val="bg2">
                    <a:lumMod val="10000"/>
                  </a:schemeClr>
                </a:solidFill>
                <a:latin typeface="Arial"/>
                <a:cs typeface="Arial"/>
              </a:rPr>
              <a:t>Primary impact on 30m models</a:t>
            </a:r>
          </a:p>
          <a:p>
            <a:pPr marL="342900" indent="-342900">
              <a:spcBef>
                <a:spcPct val="0"/>
              </a:spcBef>
              <a:buFont typeface="Arial" panose="020B0604020202020204" pitchFamily="34" charset="0"/>
              <a:buChar char="•"/>
              <a:defRPr/>
            </a:pPr>
            <a:endParaRPr lang="en-US" dirty="0">
              <a:solidFill>
                <a:schemeClr val="bg2">
                  <a:lumMod val="10000"/>
                </a:schemeClr>
              </a:solidFill>
              <a:latin typeface="Arial"/>
              <a:cs typeface="Arial"/>
            </a:endParaRPr>
          </a:p>
        </p:txBody>
      </p:sp>
      <p:sp>
        <p:nvSpPr>
          <p:cNvPr id="4" name="TextBox 3">
            <a:extLst>
              <a:ext uri="{FF2B5EF4-FFF2-40B4-BE49-F238E27FC236}">
                <a16:creationId xmlns:a16="http://schemas.microsoft.com/office/drawing/2014/main" id="{7E5129FB-6322-4478-A38F-2803E0E0396E}"/>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Data Uncertainty</a:t>
            </a:r>
          </a:p>
        </p:txBody>
      </p:sp>
    </p:spTree>
    <p:extLst>
      <p:ext uri="{BB962C8B-B14F-4D97-AF65-F5344CB8AC3E}">
        <p14:creationId xmlns:p14="http://schemas.microsoft.com/office/powerpoint/2010/main" val="305851098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E5129FB-6322-4478-A38F-2803E0E0396E}"/>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Further Study</a:t>
            </a:r>
          </a:p>
        </p:txBody>
      </p:sp>
      <p:sp>
        <p:nvSpPr>
          <p:cNvPr id="5" name="TextBox 4">
            <a:extLst>
              <a:ext uri="{FF2B5EF4-FFF2-40B4-BE49-F238E27FC236}">
                <a16:creationId xmlns:a16="http://schemas.microsoft.com/office/drawing/2014/main" id="{9920BA58-C305-43C8-BAB1-7316F68201FA}"/>
              </a:ext>
            </a:extLst>
          </p:cNvPr>
          <p:cNvSpPr txBox="1"/>
          <p:nvPr/>
        </p:nvSpPr>
        <p:spPr>
          <a:xfrm>
            <a:off x="872100" y="1348414"/>
            <a:ext cx="7399800" cy="2862322"/>
          </a:xfrm>
          <a:prstGeom prst="rect">
            <a:avLst/>
          </a:prstGeom>
          <a:noFill/>
        </p:spPr>
        <p:txBody>
          <a:bodyPr wrap="square" rtlCol="0">
            <a:spAutoFit/>
          </a:bodyPr>
          <a:lstStyle/>
          <a:p>
            <a:pPr marL="342900"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Strong need for baseline metrics to use across models</a:t>
            </a:r>
          </a:p>
          <a:p>
            <a:pPr marL="342900"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Climate variables issues, especially at high resolution</a:t>
            </a:r>
          </a:p>
          <a:p>
            <a:pPr marL="800100" lvl="1"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Interpolation methods</a:t>
            </a:r>
          </a:p>
          <a:p>
            <a:pPr marL="800100" lvl="1"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Appropriateness at what scale?</a:t>
            </a:r>
          </a:p>
          <a:p>
            <a:pPr marL="800100" lvl="1"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ClimateWNA impacts at &lt;200m</a:t>
            </a:r>
          </a:p>
          <a:p>
            <a:pPr marL="342900"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Use of HSA to analyze model outputs</a:t>
            </a:r>
          </a:p>
          <a:p>
            <a:pPr marL="342900"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Evidence of spatial bias in this dataset</a:t>
            </a:r>
          </a:p>
          <a:p>
            <a:pPr marL="800100" lvl="1"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Block and some checkerboard schemes in tuning</a:t>
            </a:r>
          </a:p>
          <a:p>
            <a:pPr marL="800100" lvl="1"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Results of Utah predictions</a:t>
            </a:r>
          </a:p>
        </p:txBody>
      </p:sp>
    </p:spTree>
    <p:extLst>
      <p:ext uri="{BB962C8B-B14F-4D97-AF65-F5344CB8AC3E}">
        <p14:creationId xmlns:p14="http://schemas.microsoft.com/office/powerpoint/2010/main" val="307786098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84E6ED-A92D-4D2A-85CC-056EBC84FE4C}"/>
              </a:ext>
            </a:extLst>
          </p:cNvPr>
          <p:cNvSpPr txBox="1"/>
          <p:nvPr/>
        </p:nvSpPr>
        <p:spPr>
          <a:xfrm>
            <a:off x="398034" y="1303079"/>
            <a:ext cx="8347933" cy="3046988"/>
          </a:xfrm>
          <a:prstGeom prst="rect">
            <a:avLst/>
          </a:prstGeom>
          <a:noFill/>
        </p:spPr>
        <p:txBody>
          <a:bodyPr wrap="square" rtlCol="0">
            <a:spAutoFit/>
          </a:bodyPr>
          <a:lstStyle/>
          <a:p>
            <a:pPr algn="ctr"/>
            <a:r>
              <a:rPr lang="en-US" sz="9600" dirty="0">
                <a:latin typeface="Arial" panose="020B0604020202020204" pitchFamily="34" charset="0"/>
                <a:cs typeface="Arial" panose="020B0604020202020204" pitchFamily="34" charset="0"/>
              </a:rPr>
              <a:t>Q&amp;A</a:t>
            </a:r>
          </a:p>
          <a:p>
            <a:pPr algn="ctr"/>
            <a:r>
              <a:rPr lang="en-US" sz="9600" dirty="0">
                <a:latin typeface="Arial" panose="020B0604020202020204" pitchFamily="34" charset="0"/>
                <a:cs typeface="Arial" panose="020B0604020202020204" pitchFamily="34" charset="0"/>
              </a:rPr>
              <a:t>Discussion</a:t>
            </a:r>
          </a:p>
        </p:txBody>
      </p:sp>
    </p:spTree>
    <p:extLst>
      <p:ext uri="{BB962C8B-B14F-4D97-AF65-F5344CB8AC3E}">
        <p14:creationId xmlns:p14="http://schemas.microsoft.com/office/powerpoint/2010/main" val="313489906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84E6ED-A92D-4D2A-85CC-056EBC84FE4C}"/>
              </a:ext>
            </a:extLst>
          </p:cNvPr>
          <p:cNvSpPr txBox="1"/>
          <p:nvPr/>
        </p:nvSpPr>
        <p:spPr>
          <a:xfrm>
            <a:off x="398034" y="1776415"/>
            <a:ext cx="8347933" cy="3046988"/>
          </a:xfrm>
          <a:prstGeom prst="rect">
            <a:avLst/>
          </a:prstGeom>
          <a:noFill/>
        </p:spPr>
        <p:txBody>
          <a:bodyPr wrap="square" rtlCol="0">
            <a:spAutoFit/>
          </a:bodyPr>
          <a:lstStyle/>
          <a:p>
            <a:pPr algn="ctr"/>
            <a:r>
              <a:rPr lang="en-US" sz="9600" dirty="0">
                <a:latin typeface="Arial" panose="020B0604020202020204" pitchFamily="34" charset="0"/>
                <a:cs typeface="Arial" panose="020B0604020202020204" pitchFamily="34" charset="0"/>
              </a:rPr>
              <a:t>Ancillary Slides</a:t>
            </a:r>
          </a:p>
        </p:txBody>
      </p:sp>
    </p:spTree>
    <p:extLst>
      <p:ext uri="{BB962C8B-B14F-4D97-AF65-F5344CB8AC3E}">
        <p14:creationId xmlns:p14="http://schemas.microsoft.com/office/powerpoint/2010/main" val="134673887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5" name="TextBox 4"/>
          <p:cNvSpPr txBox="1"/>
          <p:nvPr/>
        </p:nvSpPr>
        <p:spPr>
          <a:xfrm>
            <a:off x="97550" y="1657539"/>
            <a:ext cx="4237782" cy="2954655"/>
          </a:xfrm>
          <a:prstGeom prst="rect">
            <a:avLst/>
          </a:prstGeom>
          <a:noFill/>
        </p:spPr>
        <p:txBody>
          <a:bodyPr wrap="square" rtlCol="0">
            <a:spAutoFit/>
          </a:bodyPr>
          <a:lstStyle/>
          <a:p>
            <a:pPr lvl="0">
              <a:spcBef>
                <a:spcPct val="0"/>
              </a:spcBef>
              <a:defRPr/>
            </a:pPr>
            <a:r>
              <a:rPr lang="en-US" sz="2400" b="1" dirty="0">
                <a:latin typeface="Arial"/>
                <a:cs typeface="Arial"/>
              </a:rPr>
              <a:t>Bristlecone Pine </a:t>
            </a:r>
          </a:p>
          <a:p>
            <a:pPr lvl="0">
              <a:spcBef>
                <a:spcPct val="0"/>
              </a:spcBef>
              <a:defRPr/>
            </a:pPr>
            <a:r>
              <a:rPr lang="en-US" sz="2400" b="1" dirty="0">
                <a:latin typeface="Arial"/>
                <a:cs typeface="Arial"/>
              </a:rPr>
              <a:t>(</a:t>
            </a:r>
            <a:r>
              <a:rPr lang="en-US" sz="2400" b="1" i="1" dirty="0">
                <a:latin typeface="Arial"/>
                <a:cs typeface="Arial"/>
              </a:rPr>
              <a:t>Pinus longaeva</a:t>
            </a:r>
            <a:r>
              <a:rPr lang="en-US" sz="2400" b="1" dirty="0">
                <a:latin typeface="Arial"/>
                <a:cs typeface="Arial"/>
              </a:rPr>
              <a:t>)</a:t>
            </a:r>
          </a:p>
          <a:p>
            <a:pPr lvl="0">
              <a:spcBef>
                <a:spcPct val="0"/>
              </a:spcBef>
              <a:defRPr/>
            </a:pPr>
            <a:endParaRPr lang="en-US" dirty="0">
              <a:latin typeface="Arial"/>
              <a:cs typeface="Arial"/>
            </a:endParaRPr>
          </a:p>
          <a:p>
            <a:pPr marL="285750" lvl="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High elevation niche with high relief terrain</a:t>
            </a:r>
          </a:p>
          <a:p>
            <a:pPr marL="285750" lvl="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Limited habitat range</a:t>
            </a:r>
          </a:p>
          <a:p>
            <a:pPr marL="285750" lvl="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Small set of key climate variables</a:t>
            </a:r>
          </a:p>
          <a:p>
            <a:pPr marL="285750" lvl="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Sufficient presence data</a:t>
            </a:r>
          </a:p>
          <a:p>
            <a:pPr lvl="0">
              <a:spcBef>
                <a:spcPct val="0"/>
              </a:spcBef>
              <a:defRPr/>
            </a:pPr>
            <a:endParaRPr lang="en-US" sz="2000" dirty="0">
              <a:solidFill>
                <a:schemeClr val="bg2">
                  <a:lumMod val="10000"/>
                </a:schemeClr>
              </a:solidFill>
              <a:latin typeface="Arial"/>
              <a:cs typeface="Arial"/>
            </a:endParaRPr>
          </a:p>
        </p:txBody>
      </p:sp>
      <p:sp>
        <p:nvSpPr>
          <p:cNvPr id="2" name="TextBox 1">
            <a:extLst>
              <a:ext uri="{FF2B5EF4-FFF2-40B4-BE49-F238E27FC236}">
                <a16:creationId xmlns:a16="http://schemas.microsoft.com/office/drawing/2014/main" id="{3FA45CBF-8449-4285-836F-2FCE899C5D1A}"/>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Species Selection</a:t>
            </a:r>
          </a:p>
        </p:txBody>
      </p:sp>
      <p:pic>
        <p:nvPicPr>
          <p:cNvPr id="6" name="Picture 5" descr="A tree in a forest&#10;&#10;Description automatically generated">
            <a:extLst>
              <a:ext uri="{FF2B5EF4-FFF2-40B4-BE49-F238E27FC236}">
                <a16:creationId xmlns:a16="http://schemas.microsoft.com/office/drawing/2014/main" id="{82B46539-1FE3-4E36-9883-DCA4BF494BD7}"/>
              </a:ext>
            </a:extLst>
          </p:cNvPr>
          <p:cNvPicPr>
            <a:picLocks noChangeAspect="1"/>
          </p:cNvPicPr>
          <p:nvPr/>
        </p:nvPicPr>
        <p:blipFill rotWithShape="1">
          <a:blip r:embed="rId3"/>
          <a:srcRect l="5725" r="26196"/>
          <a:stretch/>
        </p:blipFill>
        <p:spPr>
          <a:xfrm>
            <a:off x="4335327" y="1029673"/>
            <a:ext cx="4668819" cy="4572000"/>
          </a:xfrm>
          <a:prstGeom prst="rect">
            <a:avLst/>
          </a:prstGeom>
        </p:spPr>
      </p:pic>
    </p:spTree>
    <p:extLst>
      <p:ext uri="{BB962C8B-B14F-4D97-AF65-F5344CB8AC3E}">
        <p14:creationId xmlns:p14="http://schemas.microsoft.com/office/powerpoint/2010/main" val="12594384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5" name="TextBox 4"/>
          <p:cNvSpPr txBox="1"/>
          <p:nvPr/>
        </p:nvSpPr>
        <p:spPr>
          <a:xfrm>
            <a:off x="872100" y="1259175"/>
            <a:ext cx="7399800" cy="2862322"/>
          </a:xfrm>
          <a:prstGeom prst="rect">
            <a:avLst/>
          </a:prstGeom>
          <a:noFill/>
        </p:spPr>
        <p:txBody>
          <a:bodyPr wrap="square" rtlCol="0">
            <a:spAutoFit/>
          </a:bodyPr>
          <a:lstStyle/>
          <a:p>
            <a:pPr lvl="0">
              <a:spcBef>
                <a:spcPct val="0"/>
              </a:spcBef>
              <a:defRPr/>
            </a:pPr>
            <a:r>
              <a:rPr lang="en-US" sz="2400" b="1" dirty="0">
                <a:latin typeface="Arial"/>
                <a:cs typeface="Arial"/>
              </a:rPr>
              <a:t>Global Biodiversity Information Facility (GBIF)</a:t>
            </a:r>
          </a:p>
          <a:p>
            <a:pPr marL="285750" indent="-285750">
              <a:spcBef>
                <a:spcPct val="0"/>
              </a:spcBef>
              <a:buFont typeface="Arial" panose="020B0604020202020204" pitchFamily="34" charset="0"/>
              <a:buChar char="•"/>
              <a:defRPr/>
            </a:pPr>
            <a:r>
              <a:rPr lang="en-US" dirty="0">
                <a:solidFill>
                  <a:schemeClr val="bg2">
                    <a:lumMod val="10000"/>
                  </a:schemeClr>
                </a:solidFill>
                <a:latin typeface="Arial"/>
                <a:cs typeface="Arial"/>
              </a:rPr>
              <a:t>Diverse source of pooled data </a:t>
            </a:r>
          </a:p>
          <a:p>
            <a:pPr marL="285750" indent="-285750">
              <a:spcBef>
                <a:spcPct val="0"/>
              </a:spcBef>
              <a:buFont typeface="Arial" panose="020B0604020202020204" pitchFamily="34" charset="0"/>
              <a:buChar char="•"/>
              <a:defRPr/>
            </a:pPr>
            <a:r>
              <a:rPr lang="en-US" dirty="0">
                <a:solidFill>
                  <a:schemeClr val="bg2">
                    <a:lumMod val="10000"/>
                  </a:schemeClr>
                </a:solidFill>
                <a:latin typeface="Arial"/>
                <a:cs typeface="Arial"/>
              </a:rPr>
              <a:t>Most from collections, prior studies, etc.</a:t>
            </a:r>
          </a:p>
          <a:p>
            <a:pPr marL="285750" indent="-285750">
              <a:spcBef>
                <a:spcPct val="0"/>
              </a:spcBef>
              <a:buFont typeface="Arial" panose="020B0604020202020204" pitchFamily="34" charset="0"/>
              <a:buChar char="•"/>
              <a:defRPr/>
            </a:pPr>
            <a:r>
              <a:rPr lang="en-US" dirty="0">
                <a:solidFill>
                  <a:schemeClr val="bg2">
                    <a:lumMod val="10000"/>
                  </a:schemeClr>
                </a:solidFill>
                <a:latin typeface="Arial"/>
                <a:cs typeface="Arial"/>
              </a:rPr>
              <a:t>Some iNaturalist data in recent years</a:t>
            </a:r>
          </a:p>
          <a:p>
            <a:pPr marL="285750" indent="-285750">
              <a:spcBef>
                <a:spcPct val="0"/>
              </a:spcBef>
              <a:buFont typeface="Arial" panose="020B0604020202020204" pitchFamily="34" charset="0"/>
              <a:buChar char="•"/>
              <a:defRPr/>
            </a:pPr>
            <a:r>
              <a:rPr lang="en-US" dirty="0">
                <a:solidFill>
                  <a:schemeClr val="bg2">
                    <a:lumMod val="10000"/>
                  </a:schemeClr>
                </a:solidFill>
                <a:latin typeface="Arial"/>
                <a:cs typeface="Arial"/>
              </a:rPr>
              <a:t>362 records in original download</a:t>
            </a:r>
          </a:p>
          <a:p>
            <a:pPr marL="285750" indent="-285750">
              <a:spcBef>
                <a:spcPct val="0"/>
              </a:spcBef>
              <a:buFont typeface="Arial" panose="020B0604020202020204" pitchFamily="34" charset="0"/>
              <a:buChar char="•"/>
              <a:defRPr/>
            </a:pPr>
            <a:endParaRPr lang="en-US" sz="2400" b="1" dirty="0">
              <a:latin typeface="Arial"/>
              <a:cs typeface="Arial"/>
            </a:endParaRPr>
          </a:p>
          <a:p>
            <a:pPr lvl="0">
              <a:spcBef>
                <a:spcPct val="0"/>
              </a:spcBef>
              <a:defRPr/>
            </a:pPr>
            <a:r>
              <a:rPr lang="en-US" sz="2400" b="1" dirty="0">
                <a:latin typeface="Arial"/>
                <a:cs typeface="Arial"/>
              </a:rPr>
              <a:t>Data Cleansing Applied</a:t>
            </a:r>
          </a:p>
          <a:p>
            <a:pPr marL="285750" indent="-285750">
              <a:spcBef>
                <a:spcPct val="0"/>
              </a:spcBef>
              <a:buFont typeface="Arial" panose="020B0604020202020204" pitchFamily="34" charset="0"/>
              <a:buChar char="•"/>
              <a:defRPr/>
            </a:pPr>
            <a:r>
              <a:rPr lang="en-US" dirty="0">
                <a:solidFill>
                  <a:schemeClr val="bg2">
                    <a:lumMod val="10000"/>
                  </a:schemeClr>
                </a:solidFill>
                <a:latin typeface="Arial"/>
                <a:cs typeface="Arial"/>
              </a:rPr>
              <a:t>Balance of quality and need for adequate sample</a:t>
            </a:r>
          </a:p>
          <a:p>
            <a:pPr marL="285750" indent="-285750">
              <a:spcBef>
                <a:spcPct val="0"/>
              </a:spcBef>
              <a:buFont typeface="Arial" panose="020B0604020202020204" pitchFamily="34" charset="0"/>
              <a:buChar char="•"/>
              <a:defRPr/>
            </a:pPr>
            <a:r>
              <a:rPr lang="en-US" dirty="0">
                <a:solidFill>
                  <a:schemeClr val="bg2">
                    <a:lumMod val="10000"/>
                  </a:schemeClr>
                </a:solidFill>
                <a:latin typeface="Arial"/>
                <a:cs typeface="Arial"/>
              </a:rPr>
              <a:t>Conservative approach to remove questionable data </a:t>
            </a:r>
          </a:p>
        </p:txBody>
      </p:sp>
      <p:sp>
        <p:nvSpPr>
          <p:cNvPr id="2" name="TextBox 1">
            <a:extLst>
              <a:ext uri="{FF2B5EF4-FFF2-40B4-BE49-F238E27FC236}">
                <a16:creationId xmlns:a16="http://schemas.microsoft.com/office/drawing/2014/main" id="{3FA45CBF-8449-4285-836F-2FCE899C5D1A}"/>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Bristlecone Presence Data</a:t>
            </a:r>
          </a:p>
        </p:txBody>
      </p:sp>
      <p:graphicFrame>
        <p:nvGraphicFramePr>
          <p:cNvPr id="7" name="Table 6">
            <a:extLst>
              <a:ext uri="{FF2B5EF4-FFF2-40B4-BE49-F238E27FC236}">
                <a16:creationId xmlns:a16="http://schemas.microsoft.com/office/drawing/2014/main" id="{7993AE36-D9B8-44A2-B57C-F350CB38CE7B}"/>
              </a:ext>
            </a:extLst>
          </p:cNvPr>
          <p:cNvGraphicFramePr>
            <a:graphicFrameLocks noGrp="1"/>
          </p:cNvGraphicFramePr>
          <p:nvPr>
            <p:extLst>
              <p:ext uri="{D42A27DB-BD31-4B8C-83A1-F6EECF244321}">
                <p14:modId xmlns:p14="http://schemas.microsoft.com/office/powerpoint/2010/main" val="777072966"/>
              </p:ext>
            </p:extLst>
          </p:nvPr>
        </p:nvGraphicFramePr>
        <p:xfrm>
          <a:off x="2201863" y="4318665"/>
          <a:ext cx="4740275" cy="1280160"/>
        </p:xfrm>
        <a:graphic>
          <a:graphicData uri="http://schemas.openxmlformats.org/drawingml/2006/table">
            <a:tbl>
              <a:tblPr firstRow="1" firstCol="1" bandRow="1"/>
              <a:tblGrid>
                <a:gridCol w="3943350">
                  <a:extLst>
                    <a:ext uri="{9D8B030D-6E8A-4147-A177-3AD203B41FA5}">
                      <a16:colId xmlns:a16="http://schemas.microsoft.com/office/drawing/2014/main" val="3039637963"/>
                    </a:ext>
                  </a:extLst>
                </a:gridCol>
                <a:gridCol w="796925">
                  <a:extLst>
                    <a:ext uri="{9D8B030D-6E8A-4147-A177-3AD203B41FA5}">
                      <a16:colId xmlns:a16="http://schemas.microsoft.com/office/drawing/2014/main" val="720583924"/>
                    </a:ext>
                  </a:extLst>
                </a:gridCol>
              </a:tblGrid>
              <a:tr h="0">
                <a:tc>
                  <a:txBody>
                    <a:bodyPr/>
                    <a:lstStyle/>
                    <a:p>
                      <a:pPr marL="0" marR="0" algn="ctr">
                        <a:spcBef>
                          <a:spcPts val="0"/>
                        </a:spcBef>
                        <a:spcAft>
                          <a:spcPts val="0"/>
                        </a:spcAft>
                      </a:pPr>
                      <a:r>
                        <a:rPr lang="en-US" sz="1200" dirty="0">
                          <a:solidFill>
                            <a:srgbClr val="000000"/>
                          </a:solidFill>
                          <a:effectLst/>
                          <a:highlight>
                            <a:srgbClr val="D3D3D3"/>
                          </a:highlight>
                          <a:latin typeface="Times New Roman" panose="02020603050405020304" pitchFamily="18" charset="0"/>
                          <a:ea typeface="MS PMincho" panose="02020600040205080304" pitchFamily="18" charset="-128"/>
                          <a:cs typeface="Times New Roman" panose="02020603050405020304" pitchFamily="18" charset="0"/>
                        </a:rPr>
                        <a:t>Reason for Removal</a:t>
                      </a:r>
                      <a:endParaRPr lang="en-US" sz="1200" dirty="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gn="ctr">
                        <a:spcBef>
                          <a:spcPts val="0"/>
                        </a:spcBef>
                        <a:spcAft>
                          <a:spcPts val="0"/>
                        </a:spcAft>
                      </a:pPr>
                      <a:r>
                        <a:rPr lang="en-US" sz="1200">
                          <a:solidFill>
                            <a:srgbClr val="000000"/>
                          </a:solidFill>
                          <a:effectLst/>
                          <a:highlight>
                            <a:srgbClr val="D3D3D3"/>
                          </a:highlight>
                          <a:latin typeface="Times New Roman" panose="02020603050405020304" pitchFamily="18" charset="0"/>
                          <a:ea typeface="MS PMincho" panose="02020600040205080304" pitchFamily="18" charset="-128"/>
                          <a:cs typeface="Times New Roman" panose="02020603050405020304" pitchFamily="18" charset="0"/>
                        </a:rPr>
                        <a:t>Count</a:t>
                      </a:r>
                      <a:endPar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1897280938"/>
                  </a:ext>
                </a:extLst>
              </a:tr>
              <a:tr h="0">
                <a:tc>
                  <a:txBody>
                    <a:bodyPr/>
                    <a:lstStyle/>
                    <a:p>
                      <a:pPr marL="0" marR="0" algn="l">
                        <a:spcBef>
                          <a:spcPts val="0"/>
                        </a:spcBef>
                        <a:spcAft>
                          <a:spcPts val="0"/>
                        </a:spcAft>
                      </a:pPr>
                      <a:r>
                        <a:rPr lang="en-US" sz="1200" dirty="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rPr>
                        <a:t>Location outside of study area (e.g. New Zealand, Berkeley)</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200" dirty="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rPr>
                        <a:t>5</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03433700"/>
                  </a:ext>
                </a:extLst>
              </a:tr>
              <a:tr h="0">
                <a:tc>
                  <a:txBody>
                    <a:bodyPr/>
                    <a:lstStyle/>
                    <a:p>
                      <a:pPr marL="0" marR="0" algn="l">
                        <a:spcBef>
                          <a:spcPts val="0"/>
                        </a:spcBef>
                        <a:spcAft>
                          <a:spcPts val="0"/>
                        </a:spcAft>
                      </a:pPr>
                      <a:r>
                        <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rPr>
                        <a:t>No observation date</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rPr>
                        <a:t>23</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67649887"/>
                  </a:ext>
                </a:extLst>
              </a:tr>
              <a:tr h="0">
                <a:tc>
                  <a:txBody>
                    <a:bodyPr/>
                    <a:lstStyle/>
                    <a:p>
                      <a:pPr marL="0" marR="0" algn="l">
                        <a:spcBef>
                          <a:spcPts val="0"/>
                        </a:spcBef>
                        <a:spcAft>
                          <a:spcPts val="0"/>
                        </a:spcAft>
                      </a:pPr>
                      <a:r>
                        <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rPr>
                        <a:t>Coordinate uncertainty &gt;1km</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rPr>
                        <a:t>87</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20119796"/>
                  </a:ext>
                </a:extLst>
              </a:tr>
              <a:tr h="0">
                <a:tc>
                  <a:txBody>
                    <a:bodyPr/>
                    <a:lstStyle/>
                    <a:p>
                      <a:pPr marL="0" marR="0" algn="l">
                        <a:spcBef>
                          <a:spcPts val="0"/>
                        </a:spcBef>
                        <a:spcAft>
                          <a:spcPts val="0"/>
                        </a:spcAft>
                      </a:pPr>
                      <a:r>
                        <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rPr>
                        <a:t>Collection comments question observation validity</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rPr>
                        <a:t>6</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60845220"/>
                  </a:ext>
                </a:extLst>
              </a:tr>
              <a:tr h="0">
                <a:tc>
                  <a:txBody>
                    <a:bodyPr/>
                    <a:lstStyle/>
                    <a:p>
                      <a:pPr marL="0" marR="0" algn="l">
                        <a:spcBef>
                          <a:spcPts val="0"/>
                        </a:spcBef>
                        <a:spcAft>
                          <a:spcPts val="0"/>
                        </a:spcAft>
                      </a:pPr>
                      <a:r>
                        <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rPr>
                        <a:t>Duplicate records (i.e. same date and coordinates)</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rPr>
                        <a:t>61</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69282822"/>
                  </a:ext>
                </a:extLst>
              </a:tr>
              <a:tr h="0">
                <a:tc>
                  <a:txBody>
                    <a:bodyPr/>
                    <a:lstStyle/>
                    <a:p>
                      <a:pPr marL="0" marR="0" algn="l">
                        <a:spcBef>
                          <a:spcPts val="0"/>
                        </a:spcBef>
                        <a:spcAft>
                          <a:spcPts val="0"/>
                        </a:spcAft>
                      </a:pPr>
                      <a:r>
                        <a:rPr lang="en-US" sz="1200">
                          <a:solidFill>
                            <a:srgbClr val="000000"/>
                          </a:solidFill>
                          <a:effectLst/>
                          <a:highlight>
                            <a:srgbClr val="D3D3D3"/>
                          </a:highlight>
                          <a:latin typeface="Times New Roman" panose="02020603050405020304" pitchFamily="18" charset="0"/>
                          <a:ea typeface="MS PMincho" panose="02020600040205080304" pitchFamily="18" charset="-128"/>
                          <a:cs typeface="Times New Roman" panose="02020603050405020304" pitchFamily="18" charset="0"/>
                        </a:rPr>
                        <a:t>Total Records Removed</a:t>
                      </a:r>
                      <a:endPar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gn="ctr">
                        <a:spcBef>
                          <a:spcPts val="0"/>
                        </a:spcBef>
                        <a:spcAft>
                          <a:spcPts val="0"/>
                        </a:spcAft>
                      </a:pPr>
                      <a:r>
                        <a:rPr lang="en-US" sz="1200" dirty="0">
                          <a:solidFill>
                            <a:srgbClr val="000000"/>
                          </a:solidFill>
                          <a:effectLst/>
                          <a:highlight>
                            <a:srgbClr val="D3D3D3"/>
                          </a:highlight>
                          <a:latin typeface="Times New Roman" panose="02020603050405020304" pitchFamily="18" charset="0"/>
                          <a:ea typeface="MS PMincho" panose="02020600040205080304" pitchFamily="18" charset="-128"/>
                          <a:cs typeface="Times New Roman" panose="02020603050405020304" pitchFamily="18" charset="0"/>
                        </a:rPr>
                        <a:t>182</a:t>
                      </a:r>
                      <a:endParaRPr lang="en-US" sz="1200" dirty="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430788362"/>
                  </a:ext>
                </a:extLst>
              </a:tr>
            </a:tbl>
          </a:graphicData>
        </a:graphic>
      </p:graphicFrame>
    </p:spTree>
    <p:extLst>
      <p:ext uri="{BB962C8B-B14F-4D97-AF65-F5344CB8AC3E}">
        <p14:creationId xmlns:p14="http://schemas.microsoft.com/office/powerpoint/2010/main" val="143451937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5" name="TextBox 4"/>
          <p:cNvSpPr txBox="1"/>
          <p:nvPr/>
        </p:nvSpPr>
        <p:spPr>
          <a:xfrm>
            <a:off x="872100" y="1235106"/>
            <a:ext cx="7399800" cy="3877985"/>
          </a:xfrm>
          <a:prstGeom prst="rect">
            <a:avLst/>
          </a:prstGeom>
          <a:noFill/>
        </p:spPr>
        <p:txBody>
          <a:bodyPr wrap="square" rtlCol="0">
            <a:spAutoFit/>
          </a:bodyPr>
          <a:lstStyle/>
          <a:p>
            <a:pPr lvl="0">
              <a:spcBef>
                <a:spcPct val="0"/>
              </a:spcBef>
              <a:defRPr/>
            </a:pPr>
            <a:r>
              <a:rPr lang="en-US" sz="2400" b="1" dirty="0">
                <a:latin typeface="Arial"/>
                <a:cs typeface="Arial"/>
              </a:rPr>
              <a:t>PRISM 800m Elevation Data</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Basis of PRISM climate data</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PRISM data commonly used in habitat studies</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Interpolated from USGS NED 3 arc-sec DEM</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Vertical accuracy +/- 30m</a:t>
            </a:r>
          </a:p>
          <a:p>
            <a:pPr lvl="0">
              <a:spcBef>
                <a:spcPct val="0"/>
              </a:spcBef>
              <a:defRPr/>
            </a:pPr>
            <a:endParaRPr lang="en-US" dirty="0">
              <a:latin typeface="Arial"/>
              <a:cs typeface="Arial"/>
            </a:endParaRPr>
          </a:p>
          <a:p>
            <a:pPr lvl="0">
              <a:spcBef>
                <a:spcPct val="0"/>
              </a:spcBef>
              <a:defRPr/>
            </a:pPr>
            <a:r>
              <a:rPr lang="en-US" sz="2400" b="1" dirty="0">
                <a:latin typeface="Arial"/>
                <a:cs typeface="Arial"/>
              </a:rPr>
              <a:t>USGS 3DEP 1 arc-sec (30m) Seamless DEM</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Models terrain complexity of the area</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Derived from photogrammetrically produced contours</a:t>
            </a:r>
          </a:p>
          <a:p>
            <a:pPr marL="742950" lvl="1"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LT4X linear interpolations in study area</a:t>
            </a:r>
          </a:p>
          <a:p>
            <a:pPr marL="742950" lvl="1"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No LIDAR sources</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Balance of resolution versus model complexity </a:t>
            </a:r>
          </a:p>
        </p:txBody>
      </p:sp>
      <p:sp>
        <p:nvSpPr>
          <p:cNvPr id="2" name="TextBox 1">
            <a:extLst>
              <a:ext uri="{FF2B5EF4-FFF2-40B4-BE49-F238E27FC236}">
                <a16:creationId xmlns:a16="http://schemas.microsoft.com/office/drawing/2014/main" id="{3FA45CBF-8449-4285-836F-2FCE899C5D1A}"/>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DEM Selection</a:t>
            </a:r>
          </a:p>
        </p:txBody>
      </p:sp>
    </p:spTree>
    <p:extLst>
      <p:ext uri="{BB962C8B-B14F-4D97-AF65-F5344CB8AC3E}">
        <p14:creationId xmlns:p14="http://schemas.microsoft.com/office/powerpoint/2010/main" val="11094815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5" name="TextBox 4"/>
          <p:cNvSpPr txBox="1"/>
          <p:nvPr/>
        </p:nvSpPr>
        <p:spPr>
          <a:xfrm>
            <a:off x="872100" y="1628507"/>
            <a:ext cx="7399800" cy="2862322"/>
          </a:xfrm>
          <a:prstGeom prst="rect">
            <a:avLst/>
          </a:prstGeom>
          <a:noFill/>
        </p:spPr>
        <p:txBody>
          <a:bodyPr wrap="square" rtlCol="0">
            <a:spAutoFit/>
          </a:bodyPr>
          <a:lstStyle/>
          <a:p>
            <a:pPr lvl="0">
              <a:spcBef>
                <a:spcPct val="0"/>
              </a:spcBef>
              <a:defRPr/>
            </a:pPr>
            <a:r>
              <a:rPr lang="en-US" sz="2400" b="1" dirty="0">
                <a:solidFill>
                  <a:srgbClr val="000000"/>
                </a:solidFill>
                <a:latin typeface="Arial"/>
                <a:cs typeface="Arial"/>
              </a:rPr>
              <a:t>Numerous studies using Maxent without assessing impacts of the model parameters and covariate selection</a:t>
            </a:r>
          </a:p>
          <a:p>
            <a:pPr lvl="0">
              <a:spcBef>
                <a:spcPct val="0"/>
              </a:spcBef>
              <a:defRPr/>
            </a:pPr>
            <a:endParaRPr lang="en-US" dirty="0">
              <a:solidFill>
                <a:srgbClr val="000000"/>
              </a:solidFill>
              <a:latin typeface="Arial"/>
              <a:cs typeface="Arial"/>
            </a:endParaRPr>
          </a:p>
          <a:p>
            <a:pPr lvl="0">
              <a:spcBef>
                <a:spcPct val="0"/>
              </a:spcBef>
              <a:defRPr/>
            </a:pPr>
            <a:r>
              <a:rPr lang="en-US" sz="2400" b="1" dirty="0">
                <a:solidFill>
                  <a:srgbClr val="000000"/>
                </a:solidFill>
                <a:latin typeface="Arial"/>
                <a:cs typeface="Arial"/>
              </a:rPr>
              <a:t>Increased availability of high resolution datasets but little assessment of appropriateness for species distribution models  </a:t>
            </a:r>
          </a:p>
          <a:p>
            <a:pPr>
              <a:spcBef>
                <a:spcPct val="0"/>
              </a:spcBef>
              <a:defRPr/>
            </a:pPr>
            <a:endParaRPr lang="en-US" dirty="0">
              <a:solidFill>
                <a:srgbClr val="323232"/>
              </a:solidFill>
              <a:latin typeface="Arial"/>
              <a:cs typeface="Arial"/>
            </a:endParaRPr>
          </a:p>
        </p:txBody>
      </p:sp>
      <p:sp>
        <p:nvSpPr>
          <p:cNvPr id="2" name="TextBox 1">
            <a:extLst>
              <a:ext uri="{FF2B5EF4-FFF2-40B4-BE49-F238E27FC236}">
                <a16:creationId xmlns:a16="http://schemas.microsoft.com/office/drawing/2014/main" id="{3FA45CBF-8449-4285-836F-2FCE899C5D1A}"/>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Motivation</a:t>
            </a:r>
          </a:p>
        </p:txBody>
      </p:sp>
    </p:spTree>
    <p:extLst>
      <p:ext uri="{BB962C8B-B14F-4D97-AF65-F5344CB8AC3E}">
        <p14:creationId xmlns:p14="http://schemas.microsoft.com/office/powerpoint/2010/main" val="354082955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5" name="TextBox 4"/>
          <p:cNvSpPr txBox="1"/>
          <p:nvPr/>
        </p:nvSpPr>
        <p:spPr>
          <a:xfrm>
            <a:off x="744946" y="1105362"/>
            <a:ext cx="7318399" cy="1785104"/>
          </a:xfrm>
          <a:prstGeom prst="rect">
            <a:avLst/>
          </a:prstGeom>
          <a:noFill/>
        </p:spPr>
        <p:txBody>
          <a:bodyPr wrap="square" rtlCol="0">
            <a:spAutoFit/>
          </a:bodyPr>
          <a:lstStyle/>
          <a:p>
            <a:pPr lvl="0">
              <a:spcBef>
                <a:spcPct val="0"/>
              </a:spcBef>
              <a:defRPr/>
            </a:pPr>
            <a:r>
              <a:rPr lang="en-US" sz="2800" b="1" dirty="0">
                <a:latin typeface="Arial"/>
                <a:cs typeface="Arial"/>
              </a:rPr>
              <a:t>Why the chosen covariates?</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Key variables as indicated by species and tree line studies</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Keeping it simple (i.e. spatial focus of study)</a:t>
            </a:r>
          </a:p>
          <a:p>
            <a:pPr marL="285750" indent="-285750">
              <a:spcBef>
                <a:spcPct val="0"/>
              </a:spcBef>
              <a:buFont typeface="Arial" panose="020B0604020202020204" pitchFamily="34" charset="0"/>
              <a:buChar char="•"/>
              <a:defRPr/>
            </a:pPr>
            <a:endParaRPr lang="en-US" sz="2400" dirty="0">
              <a:solidFill>
                <a:schemeClr val="bg2">
                  <a:lumMod val="10000"/>
                </a:schemeClr>
              </a:solidFill>
              <a:latin typeface="Arial"/>
              <a:cs typeface="Arial"/>
            </a:endParaRPr>
          </a:p>
          <a:p>
            <a:pPr lvl="0">
              <a:spcBef>
                <a:spcPct val="0"/>
              </a:spcBef>
              <a:defRPr/>
            </a:pPr>
            <a:endParaRPr lang="en-US" dirty="0">
              <a:latin typeface="Arial"/>
              <a:cs typeface="Arial"/>
            </a:endParaRPr>
          </a:p>
        </p:txBody>
      </p:sp>
      <p:sp>
        <p:nvSpPr>
          <p:cNvPr id="2" name="TextBox 1">
            <a:extLst>
              <a:ext uri="{FF2B5EF4-FFF2-40B4-BE49-F238E27FC236}">
                <a16:creationId xmlns:a16="http://schemas.microsoft.com/office/drawing/2014/main" id="{3FA45CBF-8449-4285-836F-2FCE899C5D1A}"/>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Covariate Selection</a:t>
            </a:r>
          </a:p>
        </p:txBody>
      </p:sp>
      <p:sp>
        <p:nvSpPr>
          <p:cNvPr id="6" name="TextBox 5">
            <a:extLst>
              <a:ext uri="{FF2B5EF4-FFF2-40B4-BE49-F238E27FC236}">
                <a16:creationId xmlns:a16="http://schemas.microsoft.com/office/drawing/2014/main" id="{2FE27118-B7A1-489F-A6E8-3DDE8E3AFE0B}"/>
              </a:ext>
            </a:extLst>
          </p:cNvPr>
          <p:cNvSpPr txBox="1"/>
          <p:nvPr/>
        </p:nvSpPr>
        <p:spPr>
          <a:xfrm>
            <a:off x="744946" y="2536851"/>
            <a:ext cx="2736448" cy="2277547"/>
          </a:xfrm>
          <a:prstGeom prst="rect">
            <a:avLst/>
          </a:prstGeom>
          <a:noFill/>
        </p:spPr>
        <p:txBody>
          <a:bodyPr wrap="square" rtlCol="0">
            <a:spAutoFit/>
          </a:bodyPr>
          <a:lstStyle/>
          <a:p>
            <a:pPr lvl="0">
              <a:spcBef>
                <a:spcPct val="0"/>
              </a:spcBef>
              <a:defRPr/>
            </a:pPr>
            <a:r>
              <a:rPr lang="en-US" sz="2400" b="1" dirty="0">
                <a:latin typeface="Arial"/>
                <a:cs typeface="Arial"/>
              </a:rPr>
              <a:t>DEM Derivatives</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Elevation</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Aspect</a:t>
            </a:r>
          </a:p>
          <a:p>
            <a:pPr marL="742950" lvl="1" indent="-285750">
              <a:spcBef>
                <a:spcPct val="0"/>
              </a:spcBef>
              <a:buFont typeface="Arial" panose="020B0604020202020204" pitchFamily="34" charset="0"/>
              <a:buChar char="•"/>
              <a:defRPr/>
            </a:pPr>
            <a:r>
              <a:rPr lang="en-US" sz="2000" dirty="0" err="1">
                <a:solidFill>
                  <a:schemeClr val="bg2">
                    <a:lumMod val="10000"/>
                  </a:schemeClr>
                </a:solidFill>
                <a:latin typeface="Arial"/>
                <a:cs typeface="Arial"/>
              </a:rPr>
              <a:t>Northness</a:t>
            </a:r>
            <a:r>
              <a:rPr lang="en-US" sz="2000" dirty="0">
                <a:solidFill>
                  <a:schemeClr val="bg2">
                    <a:lumMod val="10000"/>
                  </a:schemeClr>
                </a:solidFill>
                <a:latin typeface="Arial"/>
                <a:cs typeface="Arial"/>
              </a:rPr>
              <a:t> (cos)</a:t>
            </a:r>
          </a:p>
          <a:p>
            <a:pPr marL="742950" lvl="1" indent="-285750">
              <a:spcBef>
                <a:spcPct val="0"/>
              </a:spcBef>
              <a:buFont typeface="Arial" panose="020B0604020202020204" pitchFamily="34" charset="0"/>
              <a:buChar char="•"/>
              <a:defRPr/>
            </a:pPr>
            <a:r>
              <a:rPr lang="en-US" sz="2000" dirty="0" err="1">
                <a:solidFill>
                  <a:schemeClr val="bg2">
                    <a:lumMod val="10000"/>
                  </a:schemeClr>
                </a:solidFill>
                <a:latin typeface="Arial"/>
                <a:cs typeface="Arial"/>
              </a:rPr>
              <a:t>Eastness</a:t>
            </a:r>
            <a:r>
              <a:rPr lang="en-US" sz="2000" dirty="0">
                <a:solidFill>
                  <a:schemeClr val="bg2">
                    <a:lumMod val="10000"/>
                  </a:schemeClr>
                </a:solidFill>
                <a:latin typeface="Arial"/>
                <a:cs typeface="Arial"/>
              </a:rPr>
              <a:t> (sin)</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Curvature</a:t>
            </a:r>
          </a:p>
          <a:p>
            <a:endParaRPr lang="en-US" dirty="0"/>
          </a:p>
        </p:txBody>
      </p:sp>
      <p:sp>
        <p:nvSpPr>
          <p:cNvPr id="7" name="TextBox 6">
            <a:extLst>
              <a:ext uri="{FF2B5EF4-FFF2-40B4-BE49-F238E27FC236}">
                <a16:creationId xmlns:a16="http://schemas.microsoft.com/office/drawing/2014/main" id="{A17ECB70-5191-4CF9-AB8F-197E4D456994}"/>
              </a:ext>
            </a:extLst>
          </p:cNvPr>
          <p:cNvSpPr txBox="1"/>
          <p:nvPr/>
        </p:nvSpPr>
        <p:spPr>
          <a:xfrm>
            <a:off x="4080164" y="2536851"/>
            <a:ext cx="5001490" cy="2923877"/>
          </a:xfrm>
          <a:prstGeom prst="rect">
            <a:avLst/>
          </a:prstGeom>
          <a:noFill/>
        </p:spPr>
        <p:txBody>
          <a:bodyPr wrap="square" rtlCol="0">
            <a:spAutoFit/>
          </a:bodyPr>
          <a:lstStyle/>
          <a:p>
            <a:pPr lvl="0">
              <a:spcBef>
                <a:spcPct val="0"/>
              </a:spcBef>
              <a:defRPr/>
            </a:pPr>
            <a:r>
              <a:rPr lang="en-US" sz="2400" b="1" dirty="0">
                <a:latin typeface="Arial"/>
                <a:cs typeface="Arial"/>
              </a:rPr>
              <a:t>Climate</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Mean annual temperature (MAT)</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Mean warmest month temp (MWMT)</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Mean coldest month temp (MCMT)</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Degree-days &lt; 0C (DD0)</a:t>
            </a:r>
          </a:p>
          <a:p>
            <a:pPr marL="742950" lvl="1"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Inverse proxy for growing season</a:t>
            </a:r>
          </a:p>
          <a:p>
            <a:pPr marL="742950" lvl="1" indent="-285750">
              <a:spcBef>
                <a:spcPct val="0"/>
              </a:spcBef>
              <a:buFont typeface="Arial" panose="020B0604020202020204" pitchFamily="34" charset="0"/>
              <a:buChar char="•"/>
              <a:defRPr/>
            </a:pPr>
            <a:endParaRPr lang="en-US" sz="2000" dirty="0">
              <a:solidFill>
                <a:schemeClr val="bg2">
                  <a:lumMod val="10000"/>
                </a:schemeClr>
              </a:solidFill>
              <a:latin typeface="Arial"/>
              <a:cs typeface="Arial"/>
            </a:endParaRP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PRISM 30-year NORMALS (1981-2010)</a:t>
            </a:r>
            <a:endParaRPr lang="en-US" sz="2000" dirty="0"/>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Shifted down 1.5C</a:t>
            </a:r>
            <a:endParaRPr lang="en-US" dirty="0">
              <a:solidFill>
                <a:schemeClr val="bg2">
                  <a:lumMod val="10000"/>
                </a:schemeClr>
              </a:solidFill>
              <a:latin typeface="Arial"/>
              <a:cs typeface="Arial"/>
            </a:endParaRPr>
          </a:p>
        </p:txBody>
      </p:sp>
    </p:spTree>
    <p:extLst>
      <p:ext uri="{BB962C8B-B14F-4D97-AF65-F5344CB8AC3E}">
        <p14:creationId xmlns:p14="http://schemas.microsoft.com/office/powerpoint/2010/main" val="135993211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5" name="TextBox 4"/>
          <p:cNvSpPr txBox="1"/>
          <p:nvPr/>
        </p:nvSpPr>
        <p:spPr>
          <a:xfrm>
            <a:off x="872100" y="1072140"/>
            <a:ext cx="7399800" cy="4801314"/>
          </a:xfrm>
          <a:prstGeom prst="rect">
            <a:avLst/>
          </a:prstGeom>
          <a:noFill/>
        </p:spPr>
        <p:txBody>
          <a:bodyPr wrap="square" rtlCol="0">
            <a:spAutoFit/>
          </a:bodyPr>
          <a:lstStyle/>
          <a:p>
            <a:pPr lvl="0">
              <a:spcBef>
                <a:spcPct val="0"/>
              </a:spcBef>
              <a:defRPr/>
            </a:pPr>
            <a:r>
              <a:rPr lang="en-US" sz="2400" b="1" dirty="0">
                <a:latin typeface="Arial"/>
                <a:cs typeface="Arial"/>
              </a:rPr>
              <a:t>Climate Models Considered</a:t>
            </a:r>
          </a:p>
          <a:p>
            <a:pPr marL="285750" indent="-285750">
              <a:spcBef>
                <a:spcPct val="0"/>
              </a:spcBef>
              <a:buFont typeface="Arial" panose="020B0604020202020204" pitchFamily="34" charset="0"/>
              <a:buChar char="•"/>
              <a:defRPr/>
            </a:pPr>
            <a:r>
              <a:rPr lang="en-US" dirty="0">
                <a:solidFill>
                  <a:schemeClr val="bg2">
                    <a:lumMod val="10000"/>
                  </a:schemeClr>
                </a:solidFill>
                <a:latin typeface="Arial"/>
                <a:cs typeface="Arial"/>
              </a:rPr>
              <a:t>WorldClim</a:t>
            </a:r>
          </a:p>
          <a:p>
            <a:pPr marL="285750" indent="-285750">
              <a:spcBef>
                <a:spcPct val="0"/>
              </a:spcBef>
              <a:buFont typeface="Arial" panose="020B0604020202020204" pitchFamily="34" charset="0"/>
              <a:buChar char="•"/>
              <a:defRPr/>
            </a:pPr>
            <a:r>
              <a:rPr lang="en-US" dirty="0">
                <a:solidFill>
                  <a:schemeClr val="bg2">
                    <a:lumMod val="10000"/>
                  </a:schemeClr>
                </a:solidFill>
                <a:latin typeface="Arial"/>
                <a:cs typeface="Arial"/>
              </a:rPr>
              <a:t>PRISM</a:t>
            </a:r>
          </a:p>
          <a:p>
            <a:pPr lvl="0">
              <a:spcBef>
                <a:spcPct val="0"/>
              </a:spcBef>
              <a:defRPr/>
            </a:pPr>
            <a:endParaRPr lang="en-US" b="1" dirty="0">
              <a:latin typeface="Arial"/>
              <a:cs typeface="Arial"/>
            </a:endParaRPr>
          </a:p>
          <a:p>
            <a:pPr lvl="0">
              <a:spcBef>
                <a:spcPct val="0"/>
              </a:spcBef>
              <a:defRPr/>
            </a:pPr>
            <a:r>
              <a:rPr lang="en-US" sz="2400" b="1" dirty="0">
                <a:solidFill>
                  <a:srgbClr val="990000"/>
                </a:solidFill>
                <a:latin typeface="Arial"/>
                <a:cs typeface="Arial"/>
              </a:rPr>
              <a:t>Why PRISM climate data?</a:t>
            </a:r>
          </a:p>
          <a:p>
            <a:pPr marL="285750" lvl="0" indent="-285750">
              <a:spcBef>
                <a:spcPct val="0"/>
              </a:spcBef>
              <a:buFont typeface="Arial" panose="020B0604020202020204" pitchFamily="34" charset="0"/>
              <a:buChar char="•"/>
              <a:defRPr/>
            </a:pPr>
            <a:r>
              <a:rPr lang="en-US" dirty="0">
                <a:solidFill>
                  <a:srgbClr val="EEECE1">
                    <a:lumMod val="10000"/>
                  </a:srgbClr>
                </a:solidFill>
                <a:latin typeface="Arial"/>
                <a:cs typeface="Arial"/>
              </a:rPr>
              <a:t>Well respected and widely used climate model</a:t>
            </a:r>
          </a:p>
          <a:p>
            <a:pPr marL="285750" lvl="0" indent="-285750">
              <a:spcBef>
                <a:spcPct val="0"/>
              </a:spcBef>
              <a:buFont typeface="Arial" panose="020B0604020202020204" pitchFamily="34" charset="0"/>
              <a:buChar char="•"/>
              <a:defRPr/>
            </a:pPr>
            <a:r>
              <a:rPr lang="en-US" dirty="0">
                <a:solidFill>
                  <a:srgbClr val="EEECE1">
                    <a:lumMod val="10000"/>
                  </a:srgbClr>
                </a:solidFill>
                <a:latin typeface="Arial"/>
                <a:cs typeface="Arial"/>
              </a:rPr>
              <a:t>Rasters interpolated from weather station data and climate models</a:t>
            </a:r>
          </a:p>
          <a:p>
            <a:pPr marL="285750" lvl="0" indent="-285750">
              <a:spcBef>
                <a:spcPct val="0"/>
              </a:spcBef>
              <a:buFont typeface="Arial" panose="020B0604020202020204" pitchFamily="34" charset="0"/>
              <a:buChar char="•"/>
              <a:defRPr/>
            </a:pPr>
            <a:r>
              <a:rPr lang="en-US" dirty="0">
                <a:solidFill>
                  <a:srgbClr val="EEECE1">
                    <a:lumMod val="10000"/>
                  </a:srgbClr>
                </a:solidFill>
                <a:latin typeface="Arial"/>
                <a:cs typeface="Arial"/>
              </a:rPr>
              <a:t>Includes expert-based algorithms for inversion areas, rain shadows, coastal effect</a:t>
            </a:r>
          </a:p>
          <a:p>
            <a:pPr marL="285750" lvl="0" indent="-285750">
              <a:spcBef>
                <a:spcPct val="0"/>
              </a:spcBef>
              <a:buFont typeface="Arial" panose="020B0604020202020204" pitchFamily="34" charset="0"/>
              <a:buChar char="•"/>
              <a:defRPr/>
            </a:pPr>
            <a:r>
              <a:rPr lang="en-US" dirty="0">
                <a:solidFill>
                  <a:srgbClr val="EEECE1">
                    <a:lumMod val="10000"/>
                  </a:srgbClr>
                </a:solidFill>
                <a:latin typeface="Arial"/>
                <a:cs typeface="Arial"/>
              </a:rPr>
              <a:t>Performs well in mountainous terrain</a:t>
            </a:r>
          </a:p>
          <a:p>
            <a:pPr lvl="0">
              <a:spcBef>
                <a:spcPct val="0"/>
              </a:spcBef>
              <a:defRPr/>
            </a:pPr>
            <a:endParaRPr lang="en-US" b="1" dirty="0">
              <a:latin typeface="Arial"/>
              <a:cs typeface="Arial"/>
            </a:endParaRPr>
          </a:p>
          <a:p>
            <a:pPr lvl="0">
              <a:spcBef>
                <a:spcPct val="0"/>
              </a:spcBef>
              <a:defRPr/>
            </a:pPr>
            <a:r>
              <a:rPr lang="en-US" sz="2400" b="1" dirty="0">
                <a:latin typeface="Arial"/>
                <a:cs typeface="Arial"/>
              </a:rPr>
              <a:t>ClimateWNA</a:t>
            </a:r>
          </a:p>
          <a:p>
            <a:pPr marL="285750" indent="-285750">
              <a:spcBef>
                <a:spcPct val="0"/>
              </a:spcBef>
              <a:buFont typeface="Arial" panose="020B0604020202020204" pitchFamily="34" charset="0"/>
              <a:buChar char="•"/>
              <a:defRPr/>
            </a:pPr>
            <a:r>
              <a:rPr lang="en-US" dirty="0">
                <a:solidFill>
                  <a:schemeClr val="bg2">
                    <a:lumMod val="10000"/>
                  </a:schemeClr>
                </a:solidFill>
                <a:latin typeface="Arial"/>
                <a:cs typeface="Arial"/>
              </a:rPr>
              <a:t>Web and desktop application </a:t>
            </a:r>
          </a:p>
          <a:p>
            <a:pPr marL="285750" indent="-285750">
              <a:spcBef>
                <a:spcPct val="0"/>
              </a:spcBef>
              <a:buFont typeface="Arial" panose="020B0604020202020204" pitchFamily="34" charset="0"/>
              <a:buChar char="•"/>
              <a:defRPr/>
            </a:pPr>
            <a:r>
              <a:rPr lang="en-US" dirty="0">
                <a:solidFill>
                  <a:schemeClr val="bg2">
                    <a:lumMod val="10000"/>
                  </a:schemeClr>
                </a:solidFill>
                <a:latin typeface="Arial"/>
                <a:cs typeface="Arial"/>
              </a:rPr>
              <a:t>Interpolates PRISM data to chosen resolution</a:t>
            </a:r>
          </a:p>
          <a:p>
            <a:pPr marL="285750" indent="-285750">
              <a:spcBef>
                <a:spcPct val="0"/>
              </a:spcBef>
              <a:buFont typeface="Arial" panose="020B0604020202020204" pitchFamily="34" charset="0"/>
              <a:buChar char="•"/>
              <a:defRPr/>
            </a:pPr>
            <a:r>
              <a:rPr lang="en-US" dirty="0">
                <a:solidFill>
                  <a:schemeClr val="bg2">
                    <a:lumMod val="10000"/>
                  </a:schemeClr>
                </a:solidFill>
                <a:latin typeface="Arial"/>
                <a:cs typeface="Arial"/>
              </a:rPr>
              <a:t>Provides seasonal variables</a:t>
            </a:r>
          </a:p>
          <a:p>
            <a:pPr marL="285750" indent="-285750">
              <a:spcBef>
                <a:spcPct val="0"/>
              </a:spcBef>
              <a:buFont typeface="Arial" panose="020B0604020202020204" pitchFamily="34" charset="0"/>
              <a:buChar char="•"/>
              <a:defRPr/>
            </a:pPr>
            <a:r>
              <a:rPr lang="en-US" dirty="0">
                <a:solidFill>
                  <a:schemeClr val="bg2">
                    <a:lumMod val="10000"/>
                  </a:schemeClr>
                </a:solidFill>
                <a:latin typeface="Arial"/>
                <a:cs typeface="Arial"/>
              </a:rPr>
              <a:t>Has some caveats… </a:t>
            </a:r>
          </a:p>
        </p:txBody>
      </p:sp>
      <p:sp>
        <p:nvSpPr>
          <p:cNvPr id="2" name="TextBox 1">
            <a:extLst>
              <a:ext uri="{FF2B5EF4-FFF2-40B4-BE49-F238E27FC236}">
                <a16:creationId xmlns:a16="http://schemas.microsoft.com/office/drawing/2014/main" id="{3FA45CBF-8449-4285-836F-2FCE899C5D1A}"/>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Climate Data</a:t>
            </a:r>
          </a:p>
        </p:txBody>
      </p:sp>
    </p:spTree>
    <p:extLst>
      <p:ext uri="{BB962C8B-B14F-4D97-AF65-F5344CB8AC3E}">
        <p14:creationId xmlns:p14="http://schemas.microsoft.com/office/powerpoint/2010/main" val="322666541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2" name="TextBox 1">
            <a:extLst>
              <a:ext uri="{FF2B5EF4-FFF2-40B4-BE49-F238E27FC236}">
                <a16:creationId xmlns:a16="http://schemas.microsoft.com/office/drawing/2014/main" id="{3FA45CBF-8449-4285-836F-2FCE899C5D1A}"/>
              </a:ext>
            </a:extLst>
          </p:cNvPr>
          <p:cNvSpPr txBox="1"/>
          <p:nvPr/>
        </p:nvSpPr>
        <p:spPr>
          <a:xfrm>
            <a:off x="838929" y="215604"/>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Study Area Selection</a:t>
            </a:r>
          </a:p>
        </p:txBody>
      </p:sp>
      <p:pic>
        <p:nvPicPr>
          <p:cNvPr id="7" name="Picture 6">
            <a:extLst>
              <a:ext uri="{FF2B5EF4-FFF2-40B4-BE49-F238E27FC236}">
                <a16:creationId xmlns:a16="http://schemas.microsoft.com/office/drawing/2014/main" id="{9DE05CE0-EABA-48C2-84DE-FCBADF9D416E}"/>
              </a:ext>
            </a:extLst>
          </p:cNvPr>
          <p:cNvPicPr>
            <a:picLocks noChangeAspect="1"/>
          </p:cNvPicPr>
          <p:nvPr/>
        </p:nvPicPr>
        <p:blipFill>
          <a:blip r:embed="rId2"/>
          <a:stretch>
            <a:fillRect/>
          </a:stretch>
        </p:blipFill>
        <p:spPr>
          <a:xfrm>
            <a:off x="459686" y="1044684"/>
            <a:ext cx="3532908" cy="4571998"/>
          </a:xfrm>
          <a:prstGeom prst="rect">
            <a:avLst/>
          </a:prstGeom>
          <a:ln>
            <a:solidFill>
              <a:srgbClr val="000000"/>
            </a:solidFill>
          </a:ln>
        </p:spPr>
      </p:pic>
      <p:sp>
        <p:nvSpPr>
          <p:cNvPr id="8" name="TextBox 7">
            <a:extLst>
              <a:ext uri="{FF2B5EF4-FFF2-40B4-BE49-F238E27FC236}">
                <a16:creationId xmlns:a16="http://schemas.microsoft.com/office/drawing/2014/main" id="{118A2FC2-058E-4A6E-A0BA-EA3AAB13EF1A}"/>
              </a:ext>
            </a:extLst>
          </p:cNvPr>
          <p:cNvSpPr txBox="1"/>
          <p:nvPr/>
        </p:nvSpPr>
        <p:spPr>
          <a:xfrm>
            <a:off x="4862456" y="1484023"/>
            <a:ext cx="3821858" cy="1969770"/>
          </a:xfrm>
          <a:prstGeom prst="rect">
            <a:avLst/>
          </a:prstGeom>
          <a:noFill/>
        </p:spPr>
        <p:txBody>
          <a:bodyPr wrap="square" rtlCol="0">
            <a:spAutoFit/>
          </a:bodyPr>
          <a:lstStyle/>
          <a:p>
            <a:pPr lvl="0">
              <a:spcBef>
                <a:spcPct val="0"/>
              </a:spcBef>
              <a:defRPr/>
            </a:pPr>
            <a:r>
              <a:rPr lang="en-US" sz="2400" b="1" dirty="0">
                <a:latin typeface="Arial"/>
                <a:cs typeface="Arial"/>
              </a:rPr>
              <a:t>4 California Sub-regions</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White Mtn/Inyo Mtn Range</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Last Chance Range</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Sierra Nevada</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Panamint Range</a:t>
            </a:r>
          </a:p>
          <a:p>
            <a:pPr marL="285750" indent="-285750">
              <a:spcBef>
                <a:spcPct val="0"/>
              </a:spcBef>
              <a:buFont typeface="Arial" panose="020B0604020202020204" pitchFamily="34" charset="0"/>
              <a:buChar char="•"/>
              <a:defRPr/>
            </a:pPr>
            <a:endParaRPr lang="en-US" dirty="0">
              <a:solidFill>
                <a:schemeClr val="bg2">
                  <a:lumMod val="10000"/>
                </a:schemeClr>
              </a:solidFill>
              <a:latin typeface="Arial"/>
              <a:cs typeface="Arial"/>
            </a:endParaRPr>
          </a:p>
        </p:txBody>
      </p:sp>
      <p:graphicFrame>
        <p:nvGraphicFramePr>
          <p:cNvPr id="6" name="Table 5">
            <a:extLst>
              <a:ext uri="{FF2B5EF4-FFF2-40B4-BE49-F238E27FC236}">
                <a16:creationId xmlns:a16="http://schemas.microsoft.com/office/drawing/2014/main" id="{9D249BDD-EFCE-4EBB-9378-E62AE54C6894}"/>
              </a:ext>
            </a:extLst>
          </p:cNvPr>
          <p:cNvGraphicFramePr>
            <a:graphicFrameLocks noGrp="1"/>
          </p:cNvGraphicFramePr>
          <p:nvPr>
            <p:extLst>
              <p:ext uri="{D42A27DB-BD31-4B8C-83A1-F6EECF244321}">
                <p14:modId xmlns:p14="http://schemas.microsoft.com/office/powerpoint/2010/main" val="2973366215"/>
              </p:ext>
            </p:extLst>
          </p:nvPr>
        </p:nvGraphicFramePr>
        <p:xfrm>
          <a:off x="4862456" y="4702283"/>
          <a:ext cx="3689873" cy="914400"/>
        </p:xfrm>
        <a:graphic>
          <a:graphicData uri="http://schemas.openxmlformats.org/drawingml/2006/table">
            <a:tbl>
              <a:tblPr firstRow="1" firstCol="1" bandRow="1">
                <a:tableStyleId>{5C22544A-7EE6-4342-B048-85BDC9FD1C3A}</a:tableStyleId>
              </a:tblPr>
              <a:tblGrid>
                <a:gridCol w="2721685">
                  <a:extLst>
                    <a:ext uri="{9D8B030D-6E8A-4147-A177-3AD203B41FA5}">
                      <a16:colId xmlns:a16="http://schemas.microsoft.com/office/drawing/2014/main" val="3483443737"/>
                    </a:ext>
                  </a:extLst>
                </a:gridCol>
                <a:gridCol w="968188">
                  <a:extLst>
                    <a:ext uri="{9D8B030D-6E8A-4147-A177-3AD203B41FA5}">
                      <a16:colId xmlns:a16="http://schemas.microsoft.com/office/drawing/2014/main" val="2938741047"/>
                    </a:ext>
                  </a:extLst>
                </a:gridCol>
              </a:tblGrid>
              <a:tr h="0">
                <a:tc>
                  <a:txBody>
                    <a:bodyPr/>
                    <a:lstStyle/>
                    <a:p>
                      <a:pPr marL="0" marR="0" algn="ctr">
                        <a:spcBef>
                          <a:spcPts val="0"/>
                        </a:spcBef>
                        <a:spcAft>
                          <a:spcPts val="0"/>
                        </a:spcAft>
                      </a:pPr>
                      <a:r>
                        <a:rPr lang="en-US" sz="1200">
                          <a:effectLst/>
                        </a:rPr>
                        <a:t>Subregion</a:t>
                      </a:r>
                      <a:endPar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dirty="0">
                          <a:effectLst/>
                        </a:rPr>
                        <a:t>Count</a:t>
                      </a:r>
                      <a:endParaRPr lang="en-US" sz="1200" dirty="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tc>
                <a:extLst>
                  <a:ext uri="{0D108BD9-81ED-4DB2-BD59-A6C34878D82A}">
                    <a16:rowId xmlns:a16="http://schemas.microsoft.com/office/drawing/2014/main" val="2477273002"/>
                  </a:ext>
                </a:extLst>
              </a:tr>
              <a:tr h="0">
                <a:tc>
                  <a:txBody>
                    <a:bodyPr/>
                    <a:lstStyle/>
                    <a:p>
                      <a:pPr marL="0" marR="0" algn="ctr">
                        <a:spcBef>
                          <a:spcPts val="0"/>
                        </a:spcBef>
                        <a:spcAft>
                          <a:spcPts val="0"/>
                        </a:spcAft>
                      </a:pPr>
                      <a:r>
                        <a:rPr lang="en-US" sz="1200">
                          <a:effectLst/>
                        </a:rPr>
                        <a:t>White Mountain/Inyo Mountain Range</a:t>
                      </a:r>
                      <a:endPar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a:effectLst/>
                        </a:rPr>
                        <a:t>76</a:t>
                      </a:r>
                      <a:endPar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tc>
                <a:extLst>
                  <a:ext uri="{0D108BD9-81ED-4DB2-BD59-A6C34878D82A}">
                    <a16:rowId xmlns:a16="http://schemas.microsoft.com/office/drawing/2014/main" val="3585007189"/>
                  </a:ext>
                </a:extLst>
              </a:tr>
              <a:tr h="0">
                <a:tc>
                  <a:txBody>
                    <a:bodyPr/>
                    <a:lstStyle/>
                    <a:p>
                      <a:pPr marL="0" marR="0" algn="ctr">
                        <a:spcBef>
                          <a:spcPts val="0"/>
                        </a:spcBef>
                        <a:spcAft>
                          <a:spcPts val="0"/>
                        </a:spcAft>
                      </a:pPr>
                      <a:r>
                        <a:rPr lang="en-US" sz="1200">
                          <a:effectLst/>
                        </a:rPr>
                        <a:t>Last Chance Range</a:t>
                      </a:r>
                      <a:endPar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a:effectLst/>
                        </a:rPr>
                        <a:t>3</a:t>
                      </a:r>
                      <a:endPar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tc>
                <a:extLst>
                  <a:ext uri="{0D108BD9-81ED-4DB2-BD59-A6C34878D82A}">
                    <a16:rowId xmlns:a16="http://schemas.microsoft.com/office/drawing/2014/main" val="1219739908"/>
                  </a:ext>
                </a:extLst>
              </a:tr>
              <a:tr h="0">
                <a:tc>
                  <a:txBody>
                    <a:bodyPr/>
                    <a:lstStyle/>
                    <a:p>
                      <a:pPr marL="0" marR="0" algn="ctr">
                        <a:spcBef>
                          <a:spcPts val="0"/>
                        </a:spcBef>
                        <a:spcAft>
                          <a:spcPts val="0"/>
                        </a:spcAft>
                      </a:pPr>
                      <a:r>
                        <a:rPr lang="en-US" sz="1200">
                          <a:effectLst/>
                        </a:rPr>
                        <a:t>Sierra Nevada</a:t>
                      </a:r>
                      <a:endPar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a:effectLst/>
                        </a:rPr>
                        <a:t>2</a:t>
                      </a:r>
                      <a:endPar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tc>
                <a:extLst>
                  <a:ext uri="{0D108BD9-81ED-4DB2-BD59-A6C34878D82A}">
                    <a16:rowId xmlns:a16="http://schemas.microsoft.com/office/drawing/2014/main" val="327811466"/>
                  </a:ext>
                </a:extLst>
              </a:tr>
              <a:tr h="0">
                <a:tc>
                  <a:txBody>
                    <a:bodyPr/>
                    <a:lstStyle/>
                    <a:p>
                      <a:pPr marL="0" marR="0" algn="ctr">
                        <a:spcBef>
                          <a:spcPts val="0"/>
                        </a:spcBef>
                        <a:spcAft>
                          <a:spcPts val="0"/>
                        </a:spcAft>
                      </a:pPr>
                      <a:r>
                        <a:rPr lang="en-US" sz="1200">
                          <a:effectLst/>
                        </a:rPr>
                        <a:t>Panamint Range</a:t>
                      </a:r>
                      <a:endPar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dirty="0">
                          <a:effectLst/>
                        </a:rPr>
                        <a:t>28</a:t>
                      </a:r>
                      <a:endParaRPr lang="en-US" sz="1200" dirty="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tc>
                <a:extLst>
                  <a:ext uri="{0D108BD9-81ED-4DB2-BD59-A6C34878D82A}">
                    <a16:rowId xmlns:a16="http://schemas.microsoft.com/office/drawing/2014/main" val="596428033"/>
                  </a:ext>
                </a:extLst>
              </a:tr>
            </a:tbl>
          </a:graphicData>
        </a:graphic>
      </p:graphicFrame>
    </p:spTree>
    <p:extLst>
      <p:ext uri="{BB962C8B-B14F-4D97-AF65-F5344CB8AC3E}">
        <p14:creationId xmlns:p14="http://schemas.microsoft.com/office/powerpoint/2010/main" val="147664702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5" name="TextBox 4"/>
          <p:cNvSpPr txBox="1"/>
          <p:nvPr/>
        </p:nvSpPr>
        <p:spPr>
          <a:xfrm>
            <a:off x="872100" y="1346469"/>
            <a:ext cx="7399800" cy="3877985"/>
          </a:xfrm>
          <a:prstGeom prst="rect">
            <a:avLst/>
          </a:prstGeom>
          <a:noFill/>
        </p:spPr>
        <p:txBody>
          <a:bodyPr wrap="square" rtlCol="0">
            <a:spAutoFit/>
          </a:bodyPr>
          <a:lstStyle/>
          <a:p>
            <a:pPr lvl="0">
              <a:spcBef>
                <a:spcPct val="0"/>
              </a:spcBef>
              <a:defRPr/>
            </a:pPr>
            <a:r>
              <a:rPr lang="en-US" sz="2400" b="1" dirty="0">
                <a:latin typeface="Arial"/>
                <a:cs typeface="Arial"/>
              </a:rPr>
              <a:t>What is ENMeval?</a:t>
            </a:r>
          </a:p>
          <a:p>
            <a:pPr>
              <a:spcBef>
                <a:spcPct val="0"/>
              </a:spcBef>
              <a:defRPr/>
            </a:pPr>
            <a:r>
              <a:rPr lang="en-US" sz="2000" dirty="0">
                <a:solidFill>
                  <a:schemeClr val="bg2">
                    <a:lumMod val="10000"/>
                  </a:schemeClr>
                </a:solidFill>
                <a:latin typeface="Arial"/>
                <a:cs typeface="Arial"/>
              </a:rPr>
              <a:t>R package written in response to concerns about </a:t>
            </a:r>
            <a:r>
              <a:rPr lang="en-US" sz="2000" dirty="0" err="1">
                <a:solidFill>
                  <a:schemeClr val="bg2">
                    <a:lumMod val="10000"/>
                  </a:schemeClr>
                </a:solidFill>
                <a:latin typeface="Arial"/>
                <a:cs typeface="Arial"/>
              </a:rPr>
              <a:t>MaxEnt</a:t>
            </a:r>
            <a:r>
              <a:rPr lang="en-US" sz="2000" dirty="0">
                <a:solidFill>
                  <a:schemeClr val="bg2">
                    <a:lumMod val="10000"/>
                  </a:schemeClr>
                </a:solidFill>
                <a:latin typeface="Arial"/>
                <a:cs typeface="Arial"/>
              </a:rPr>
              <a:t> presence data bias and model parameter choices</a:t>
            </a:r>
          </a:p>
          <a:p>
            <a:pPr lvl="0">
              <a:spcBef>
                <a:spcPct val="0"/>
              </a:spcBef>
              <a:defRPr/>
            </a:pPr>
            <a:endParaRPr lang="en-US" dirty="0">
              <a:latin typeface="Arial"/>
              <a:cs typeface="Arial"/>
            </a:endParaRPr>
          </a:p>
          <a:p>
            <a:pPr lvl="0">
              <a:spcBef>
                <a:spcPct val="0"/>
              </a:spcBef>
              <a:defRPr/>
            </a:pPr>
            <a:r>
              <a:rPr lang="en-US" sz="2400" b="1" dirty="0">
                <a:latin typeface="Arial"/>
                <a:cs typeface="Arial"/>
              </a:rPr>
              <a:t>Why use ENMeval?</a:t>
            </a:r>
          </a:p>
          <a:p>
            <a:pPr marL="342900"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Facilitates running of multiple MaxEnt model configurations </a:t>
            </a:r>
          </a:p>
          <a:p>
            <a:pPr marL="342900"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Facilitates partitioning schemes for training data</a:t>
            </a:r>
          </a:p>
          <a:p>
            <a:pPr marL="342900"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Generates metrics to aid in tuning model parameters</a:t>
            </a:r>
          </a:p>
          <a:p>
            <a:pPr marL="342900"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Uses MaxEnt Java program to build evaluation models</a:t>
            </a:r>
          </a:p>
          <a:p>
            <a:pPr marL="342900"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Does not alter source data</a:t>
            </a:r>
          </a:p>
          <a:p>
            <a:pPr marL="342900"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Does not select parameters</a:t>
            </a:r>
          </a:p>
          <a:p>
            <a:pPr lvl="0">
              <a:spcBef>
                <a:spcPct val="0"/>
              </a:spcBef>
              <a:defRPr/>
            </a:pPr>
            <a:endParaRPr lang="en-US" sz="2000" b="1" dirty="0">
              <a:latin typeface="Arial"/>
              <a:cs typeface="Arial"/>
            </a:endParaRPr>
          </a:p>
        </p:txBody>
      </p:sp>
      <p:sp>
        <p:nvSpPr>
          <p:cNvPr id="2" name="TextBox 1">
            <a:extLst>
              <a:ext uri="{FF2B5EF4-FFF2-40B4-BE49-F238E27FC236}">
                <a16:creationId xmlns:a16="http://schemas.microsoft.com/office/drawing/2014/main" id="{3FA45CBF-8449-4285-836F-2FCE899C5D1A}"/>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MaxEnt Tuning - ENMeval</a:t>
            </a:r>
          </a:p>
        </p:txBody>
      </p:sp>
    </p:spTree>
    <p:extLst>
      <p:ext uri="{BB962C8B-B14F-4D97-AF65-F5344CB8AC3E}">
        <p14:creationId xmlns:p14="http://schemas.microsoft.com/office/powerpoint/2010/main" val="95237309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B862422-8010-49C4-A6EA-5D7C302DF9F8}"/>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ENMeval - Partitioning</a:t>
            </a:r>
          </a:p>
        </p:txBody>
      </p:sp>
      <p:graphicFrame>
        <p:nvGraphicFramePr>
          <p:cNvPr id="4" name="Table 3">
            <a:extLst>
              <a:ext uri="{FF2B5EF4-FFF2-40B4-BE49-F238E27FC236}">
                <a16:creationId xmlns:a16="http://schemas.microsoft.com/office/drawing/2014/main" id="{511697E1-713B-4F65-8637-40318A20253F}"/>
              </a:ext>
            </a:extLst>
          </p:cNvPr>
          <p:cNvGraphicFramePr>
            <a:graphicFrameLocks noGrp="1"/>
          </p:cNvGraphicFramePr>
          <p:nvPr>
            <p:extLst/>
          </p:nvPr>
        </p:nvGraphicFramePr>
        <p:xfrm>
          <a:off x="4681300" y="1044683"/>
          <a:ext cx="4244859" cy="2950808"/>
        </p:xfrm>
        <a:graphic>
          <a:graphicData uri="http://schemas.openxmlformats.org/drawingml/2006/table">
            <a:tbl>
              <a:tblPr firstRow="1" firstCol="1" bandRow="1"/>
              <a:tblGrid>
                <a:gridCol w="1082110">
                  <a:extLst>
                    <a:ext uri="{9D8B030D-6E8A-4147-A177-3AD203B41FA5}">
                      <a16:colId xmlns:a16="http://schemas.microsoft.com/office/drawing/2014/main" val="1377006294"/>
                    </a:ext>
                  </a:extLst>
                </a:gridCol>
                <a:gridCol w="3162749">
                  <a:extLst>
                    <a:ext uri="{9D8B030D-6E8A-4147-A177-3AD203B41FA5}">
                      <a16:colId xmlns:a16="http://schemas.microsoft.com/office/drawing/2014/main" val="3073255"/>
                    </a:ext>
                  </a:extLst>
                </a:gridCol>
              </a:tblGrid>
              <a:tr h="525616">
                <a:tc>
                  <a:txBody>
                    <a:bodyPr/>
                    <a:lstStyle/>
                    <a:p>
                      <a:pPr marL="0" marR="0" algn="ctr">
                        <a:spcBef>
                          <a:spcPts val="0"/>
                        </a:spcBef>
                        <a:spcAft>
                          <a:spcPts val="0"/>
                        </a:spcAft>
                      </a:pPr>
                      <a:r>
                        <a:rPr lang="en-US" sz="1200" b="1" i="1" dirty="0">
                          <a:effectLst/>
                          <a:latin typeface="Times New Roman" panose="02020603050405020304" pitchFamily="18" charset="0"/>
                          <a:ea typeface="MS PMincho" panose="02020600040205080304" pitchFamily="18" charset="-128"/>
                          <a:cs typeface="Times New Roman" panose="02020603050405020304" pitchFamily="18" charset="0"/>
                        </a:rPr>
                        <a:t>Partitioning Scheme</a:t>
                      </a:r>
                      <a:endParaRPr lang="en-US" sz="1200" i="1" dirty="0">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200" b="1" i="1" dirty="0">
                          <a:effectLst/>
                          <a:latin typeface="Times New Roman" panose="02020603050405020304" pitchFamily="18" charset="0"/>
                          <a:ea typeface="MS PMincho" panose="02020600040205080304" pitchFamily="18" charset="-128"/>
                          <a:cs typeface="Times New Roman" panose="02020603050405020304" pitchFamily="18" charset="0"/>
                        </a:rPr>
                        <a:t>Description</a:t>
                      </a:r>
                      <a:endParaRPr lang="en-US" sz="1200" i="1" dirty="0">
                        <a:effectLst/>
                        <a:latin typeface="Times New Roman" panose="02020603050405020304" pitchFamily="18" charset="0"/>
                        <a:ea typeface="MS PMincho" panose="02020600040205080304" pitchFamily="18" charset="-128"/>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97319879"/>
                  </a:ext>
                </a:extLst>
              </a:tr>
              <a:tr h="262808">
                <a:tc>
                  <a:txBody>
                    <a:bodyPr/>
                    <a:lstStyle/>
                    <a:p>
                      <a:pPr marL="0" marR="0">
                        <a:spcBef>
                          <a:spcPts val="0"/>
                        </a:spcBef>
                        <a:spcAft>
                          <a:spcPts val="0"/>
                        </a:spcAft>
                      </a:pPr>
                      <a:r>
                        <a:rPr lang="en-US" sz="1200" b="0" i="0" u="sng" dirty="0">
                          <a:effectLst/>
                          <a:highlight>
                            <a:srgbClr val="FFFF00"/>
                          </a:highlight>
                          <a:latin typeface="Times New Roman" panose="02020603050405020304" pitchFamily="18" charset="0"/>
                          <a:ea typeface="MS PMincho" panose="02020600040205080304" pitchFamily="18" charset="-128"/>
                          <a:cs typeface="Times New Roman" panose="02020603050405020304" pitchFamily="18" charset="0"/>
                        </a:rPr>
                        <a:t>Jackknife</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1200" dirty="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rPr>
                        <a:t>Each of n localities used once for test. Results averaged across all </a:t>
                      </a:r>
                      <a:r>
                        <a:rPr lang="en-US" sz="1200" i="1" dirty="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rPr>
                        <a:t>n</a:t>
                      </a:r>
                      <a:r>
                        <a:rPr lang="en-US" sz="1200" dirty="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rPr>
                        <a:t>. </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35924209"/>
                  </a:ext>
                </a:extLst>
              </a:tr>
              <a:tr h="525616">
                <a:tc>
                  <a:txBody>
                    <a:bodyPr/>
                    <a:lstStyle/>
                    <a:p>
                      <a:pPr marL="0" marR="0">
                        <a:spcBef>
                          <a:spcPts val="0"/>
                        </a:spcBef>
                        <a:spcAft>
                          <a:spcPts val="0"/>
                        </a:spcAft>
                      </a:pPr>
                      <a:r>
                        <a:rPr lang="en-US" sz="1200" b="0" i="0" u="sng" dirty="0">
                          <a:effectLst/>
                          <a:highlight>
                            <a:srgbClr val="FFFF00"/>
                          </a:highlight>
                          <a:latin typeface="Times New Roman" panose="02020603050405020304" pitchFamily="18" charset="0"/>
                          <a:ea typeface="MS PMincho" panose="02020600040205080304" pitchFamily="18" charset="-128"/>
                          <a:cs typeface="Times New Roman" panose="02020603050405020304" pitchFamily="18" charset="0"/>
                        </a:rPr>
                        <a:t>Random</a:t>
                      </a:r>
                      <a:r>
                        <a:rPr lang="en-US" sz="1200" b="0" i="0" u="sng" dirty="0">
                          <a:effectLst/>
                          <a:latin typeface="Times New Roman" panose="02020603050405020304" pitchFamily="18" charset="0"/>
                          <a:ea typeface="MS PMincho" panose="02020600040205080304" pitchFamily="18" charset="-128"/>
                          <a:cs typeface="Times New Roman" panose="02020603050405020304" pitchFamily="18" charset="0"/>
                        </a:rPr>
                        <a:t> </a:t>
                      </a:r>
                      <a:r>
                        <a:rPr lang="en-US" sz="1200" b="0" i="0" u="sng" dirty="0">
                          <a:effectLst/>
                          <a:highlight>
                            <a:srgbClr val="FFFF00"/>
                          </a:highlight>
                          <a:latin typeface="Times New Roman" panose="02020603050405020304" pitchFamily="18" charset="0"/>
                          <a:ea typeface="MS PMincho" panose="02020600040205080304" pitchFamily="18" charset="-128"/>
                          <a:cs typeface="Times New Roman" panose="02020603050405020304" pitchFamily="18" charset="0"/>
                        </a:rPr>
                        <a:t>k-fold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1200" dirty="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rPr>
                        <a:t>Localities randomly placed into </a:t>
                      </a:r>
                      <a:r>
                        <a:rPr lang="en-US" sz="1200" i="1" dirty="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rPr>
                        <a:t>k</a:t>
                      </a:r>
                      <a:r>
                        <a:rPr lang="en-US" sz="1200" dirty="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rPr>
                        <a:t> number of bins (</a:t>
                      </a:r>
                      <a:r>
                        <a:rPr lang="en-US" sz="1200" i="1" dirty="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rPr>
                        <a:t>k</a:t>
                      </a:r>
                      <a:r>
                        <a:rPr lang="en-US" sz="1200" dirty="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rPr>
                        <a:t> set by user). Equivalent to MaxEnt’s cross-validate partitioning.</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25900908"/>
                  </a:ext>
                </a:extLst>
              </a:tr>
              <a:tr h="262808">
                <a:tc>
                  <a:txBody>
                    <a:bodyPr/>
                    <a:lstStyle/>
                    <a:p>
                      <a:pPr marL="0" marR="0">
                        <a:spcBef>
                          <a:spcPts val="0"/>
                        </a:spcBef>
                        <a:spcAft>
                          <a:spcPts val="0"/>
                        </a:spcAft>
                      </a:pPr>
                      <a:r>
                        <a:rPr lang="en-US" sz="1200" u="sng" dirty="0">
                          <a:effectLst/>
                          <a:highlight>
                            <a:srgbClr val="FFFF00"/>
                          </a:highlight>
                          <a:latin typeface="Times New Roman" panose="02020603050405020304" pitchFamily="18" charset="0"/>
                          <a:ea typeface="MS PMincho" panose="02020600040205080304" pitchFamily="18" charset="-128"/>
                          <a:cs typeface="Times New Roman" panose="02020603050405020304" pitchFamily="18" charset="0"/>
                        </a:rPr>
                        <a:t>Block</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120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rPr>
                        <a:t>4 spatial bins with equal number of localities in each bin.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33311051"/>
                  </a:ext>
                </a:extLst>
              </a:tr>
              <a:tr h="413512">
                <a:tc>
                  <a:txBody>
                    <a:bodyPr/>
                    <a:lstStyle/>
                    <a:p>
                      <a:pPr marL="0" marR="0">
                        <a:spcBef>
                          <a:spcPts val="0"/>
                        </a:spcBef>
                        <a:spcAft>
                          <a:spcPts val="0"/>
                        </a:spcAft>
                      </a:pPr>
                      <a:r>
                        <a:rPr lang="en-US" sz="1200">
                          <a:effectLst/>
                          <a:latin typeface="Times New Roman" panose="02020603050405020304" pitchFamily="18" charset="0"/>
                          <a:ea typeface="MS PMincho" panose="02020600040205080304" pitchFamily="18" charset="-128"/>
                          <a:cs typeface="Times New Roman" panose="02020603050405020304" pitchFamily="18" charset="0"/>
                        </a:rPr>
                        <a:t>Checkerboard1</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1200" dirty="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rPr>
                        <a:t>2 bins, but in a checkerboard/chessboard pattern. Uneven locality distribution.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07219646"/>
                  </a:ext>
                </a:extLst>
              </a:tr>
              <a:tr h="262808">
                <a:tc>
                  <a:txBody>
                    <a:bodyPr/>
                    <a:lstStyle/>
                    <a:p>
                      <a:pPr marL="0" marR="0">
                        <a:spcBef>
                          <a:spcPts val="0"/>
                        </a:spcBef>
                        <a:spcAft>
                          <a:spcPts val="0"/>
                        </a:spcAft>
                      </a:pPr>
                      <a:r>
                        <a:rPr lang="en-US" sz="1200" u="sng" dirty="0">
                          <a:effectLst/>
                          <a:highlight>
                            <a:srgbClr val="FFFF00"/>
                          </a:highlight>
                          <a:latin typeface="Times New Roman" panose="02020603050405020304" pitchFamily="18" charset="0"/>
                          <a:ea typeface="MS PMincho" panose="02020600040205080304" pitchFamily="18" charset="-128"/>
                          <a:cs typeface="Times New Roman" panose="02020603050405020304" pitchFamily="18" charset="0"/>
                        </a:rPr>
                        <a:t>Checkerboard2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1200" dirty="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rPr>
                        <a:t>4 bins, with and additional layer of aggregation from checkerboard1.</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26589414"/>
                  </a:ext>
                </a:extLst>
              </a:tr>
              <a:tr h="262808">
                <a:tc>
                  <a:txBody>
                    <a:bodyPr/>
                    <a:lstStyle/>
                    <a:p>
                      <a:pPr marL="0" marR="0">
                        <a:spcBef>
                          <a:spcPts val="0"/>
                        </a:spcBef>
                        <a:spcAft>
                          <a:spcPts val="0"/>
                        </a:spcAft>
                      </a:pPr>
                      <a:r>
                        <a:rPr lang="en-US" sz="1200">
                          <a:effectLst/>
                          <a:latin typeface="Times New Roman" panose="02020603050405020304" pitchFamily="18" charset="0"/>
                          <a:ea typeface="MS PMincho" panose="02020600040205080304" pitchFamily="18" charset="-128"/>
                          <a:cs typeface="Times New Roman" panose="02020603050405020304" pitchFamily="18" charset="0"/>
                        </a:rPr>
                        <a:t>User defined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1200" dirty="0">
                          <a:solidFill>
                            <a:srgbClr val="000000"/>
                          </a:solidFill>
                          <a:effectLst/>
                          <a:latin typeface="Times New Roman" panose="02020603050405020304" pitchFamily="18" charset="0"/>
                          <a:ea typeface="MS PMincho" panose="02020600040205080304" pitchFamily="18" charset="-128"/>
                          <a:cs typeface="Times New Roman" panose="02020603050405020304" pitchFamily="18" charset="0"/>
                        </a:rPr>
                        <a:t>User creates spatial and locality partitioning based on study requirements. </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37822348"/>
                  </a:ext>
                </a:extLst>
              </a:tr>
            </a:tbl>
          </a:graphicData>
        </a:graphic>
      </p:graphicFrame>
      <p:pic>
        <p:nvPicPr>
          <p:cNvPr id="5" name="Picture 4">
            <a:extLst>
              <a:ext uri="{FF2B5EF4-FFF2-40B4-BE49-F238E27FC236}">
                <a16:creationId xmlns:a16="http://schemas.microsoft.com/office/drawing/2014/main" id="{27C5BF4C-F671-43E0-8A4E-D729DEEACBFB}"/>
              </a:ext>
            </a:extLst>
          </p:cNvPr>
          <p:cNvPicPr/>
          <p:nvPr/>
        </p:nvPicPr>
        <p:blipFill>
          <a:blip r:embed="rId3"/>
          <a:stretch>
            <a:fillRect/>
          </a:stretch>
        </p:blipFill>
        <p:spPr>
          <a:xfrm>
            <a:off x="320040" y="1030038"/>
            <a:ext cx="4114800" cy="3721100"/>
          </a:xfrm>
          <a:prstGeom prst="rect">
            <a:avLst/>
          </a:prstGeom>
          <a:ln>
            <a:solidFill>
              <a:schemeClr val="tx2"/>
            </a:solidFill>
          </a:ln>
        </p:spPr>
      </p:pic>
      <p:sp>
        <p:nvSpPr>
          <p:cNvPr id="6" name="Rectangle 5">
            <a:extLst>
              <a:ext uri="{FF2B5EF4-FFF2-40B4-BE49-F238E27FC236}">
                <a16:creationId xmlns:a16="http://schemas.microsoft.com/office/drawing/2014/main" id="{BA9F9448-BBC6-4B3A-898F-7E4E0D23E5B5}"/>
              </a:ext>
            </a:extLst>
          </p:cNvPr>
          <p:cNvSpPr/>
          <p:nvPr/>
        </p:nvSpPr>
        <p:spPr>
          <a:xfrm>
            <a:off x="0" y="5509418"/>
            <a:ext cx="2157963" cy="276999"/>
          </a:xfrm>
          <a:prstGeom prst="rect">
            <a:avLst/>
          </a:prstGeom>
        </p:spPr>
        <p:txBody>
          <a:bodyPr wrap="none">
            <a:spAutoFit/>
          </a:bodyPr>
          <a:lstStyle/>
          <a:p>
            <a:r>
              <a:rPr lang="fr-FR" sz="1200" dirty="0"/>
              <a:t>(Source: Muscarella et al. 2014)</a:t>
            </a:r>
            <a:endParaRPr lang="en-US" sz="1200" dirty="0"/>
          </a:p>
        </p:txBody>
      </p:sp>
      <p:sp>
        <p:nvSpPr>
          <p:cNvPr id="7" name="TextBox 6">
            <a:extLst>
              <a:ext uri="{FF2B5EF4-FFF2-40B4-BE49-F238E27FC236}">
                <a16:creationId xmlns:a16="http://schemas.microsoft.com/office/drawing/2014/main" id="{C2AE3B12-F11C-46CE-B0A8-9AE62FB92C26}"/>
              </a:ext>
            </a:extLst>
          </p:cNvPr>
          <p:cNvSpPr txBox="1"/>
          <p:nvPr/>
        </p:nvSpPr>
        <p:spPr>
          <a:xfrm>
            <a:off x="4681300" y="4081249"/>
            <a:ext cx="4294989" cy="1631216"/>
          </a:xfrm>
          <a:prstGeom prst="rect">
            <a:avLst/>
          </a:prstGeom>
          <a:noFill/>
        </p:spPr>
        <p:txBody>
          <a:bodyPr wrap="square" rtlCol="0">
            <a:spAutoFit/>
          </a:bodyPr>
          <a:lstStyle/>
          <a:p>
            <a:pPr lvl="0">
              <a:spcBef>
                <a:spcPct val="0"/>
              </a:spcBef>
              <a:defRPr/>
            </a:pPr>
            <a:r>
              <a:rPr lang="en-US" sz="2000" b="1" dirty="0">
                <a:latin typeface="Arial"/>
                <a:cs typeface="Arial"/>
              </a:rPr>
              <a:t>Training/Test Partitions </a:t>
            </a:r>
          </a:p>
          <a:p>
            <a:pPr marL="342900" lvl="0" indent="-342900">
              <a:spcBef>
                <a:spcPct val="0"/>
              </a:spcBef>
              <a:buFont typeface="Arial" panose="020B0604020202020204" pitchFamily="34" charset="0"/>
              <a:buChar char="•"/>
              <a:defRPr/>
            </a:pPr>
            <a:r>
              <a:rPr lang="en-US" sz="2000" i="1" dirty="0">
                <a:solidFill>
                  <a:schemeClr val="bg2">
                    <a:lumMod val="10000"/>
                  </a:schemeClr>
                </a:solidFill>
                <a:latin typeface="Arial"/>
                <a:cs typeface="Arial"/>
              </a:rPr>
              <a:t>k</a:t>
            </a:r>
            <a:r>
              <a:rPr lang="en-US" sz="2000" dirty="0">
                <a:solidFill>
                  <a:schemeClr val="bg2">
                    <a:lumMod val="10000"/>
                  </a:schemeClr>
                </a:solidFill>
                <a:latin typeface="Arial"/>
                <a:cs typeface="Arial"/>
              </a:rPr>
              <a:t> model iterations</a:t>
            </a:r>
          </a:p>
          <a:p>
            <a:pPr marL="342900" lvl="0" indent="-342900">
              <a:spcBef>
                <a:spcPct val="0"/>
              </a:spcBef>
              <a:buFont typeface="Arial" panose="020B0604020202020204" pitchFamily="34" charset="0"/>
              <a:buChar char="•"/>
              <a:defRPr/>
            </a:pPr>
            <a:r>
              <a:rPr lang="en-US" sz="2000" i="1" dirty="0">
                <a:solidFill>
                  <a:schemeClr val="bg2">
                    <a:lumMod val="10000"/>
                  </a:schemeClr>
                </a:solidFill>
                <a:latin typeface="Arial"/>
                <a:cs typeface="Arial"/>
              </a:rPr>
              <a:t>k</a:t>
            </a:r>
            <a:r>
              <a:rPr lang="en-US" sz="2000" dirty="0">
                <a:solidFill>
                  <a:schemeClr val="bg2">
                    <a:lumMod val="10000"/>
                  </a:schemeClr>
                </a:solidFill>
                <a:latin typeface="Arial"/>
                <a:cs typeface="Arial"/>
              </a:rPr>
              <a:t>-1 bins for training</a:t>
            </a:r>
          </a:p>
          <a:p>
            <a:pPr marL="342900" lvl="0" indent="-342900">
              <a:spcBef>
                <a:spcPct val="0"/>
              </a:spcBef>
              <a:buFont typeface="Arial" panose="020B0604020202020204" pitchFamily="34" charset="0"/>
              <a:buChar char="•"/>
              <a:defRPr/>
            </a:pPr>
            <a:r>
              <a:rPr lang="en-US" sz="2000" dirty="0">
                <a:solidFill>
                  <a:schemeClr val="bg2">
                    <a:lumMod val="10000"/>
                  </a:schemeClr>
                </a:solidFill>
                <a:latin typeface="Arial"/>
                <a:cs typeface="Arial"/>
              </a:rPr>
              <a:t>Metrics summarized across iterations</a:t>
            </a:r>
          </a:p>
        </p:txBody>
      </p:sp>
    </p:spTree>
    <p:extLst>
      <p:ext uri="{BB962C8B-B14F-4D97-AF65-F5344CB8AC3E}">
        <p14:creationId xmlns:p14="http://schemas.microsoft.com/office/powerpoint/2010/main" val="151750622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5" name="TextBox 4"/>
          <p:cNvSpPr txBox="1"/>
          <p:nvPr/>
        </p:nvSpPr>
        <p:spPr>
          <a:xfrm>
            <a:off x="872100" y="1044683"/>
            <a:ext cx="7399800" cy="4616648"/>
          </a:xfrm>
          <a:prstGeom prst="rect">
            <a:avLst/>
          </a:prstGeom>
          <a:noFill/>
        </p:spPr>
        <p:txBody>
          <a:bodyPr wrap="square" rtlCol="0">
            <a:spAutoFit/>
          </a:bodyPr>
          <a:lstStyle/>
          <a:p>
            <a:pPr lvl="0">
              <a:spcBef>
                <a:spcPct val="0"/>
              </a:spcBef>
              <a:defRPr/>
            </a:pPr>
            <a:r>
              <a:rPr lang="en-US" sz="2400" b="1" dirty="0" err="1">
                <a:latin typeface="Arial"/>
                <a:cs typeface="Arial"/>
              </a:rPr>
              <a:t>AUC.Test</a:t>
            </a:r>
            <a:endParaRPr lang="en-US" sz="2400" b="1" dirty="0">
              <a:latin typeface="Arial"/>
              <a:cs typeface="Arial"/>
            </a:endParaRPr>
          </a:p>
          <a:p>
            <a:pPr>
              <a:spcBef>
                <a:spcPct val="0"/>
              </a:spcBef>
              <a:defRPr/>
            </a:pPr>
            <a:r>
              <a:rPr lang="en-US" dirty="0">
                <a:solidFill>
                  <a:schemeClr val="bg2">
                    <a:lumMod val="10000"/>
                  </a:schemeClr>
                </a:solidFill>
                <a:latin typeface="Arial"/>
                <a:cs typeface="Arial"/>
              </a:rPr>
              <a:t>AUC based on test locations only, averaged across iterations. Indicates how well does model distinguish localities from background. </a:t>
            </a:r>
          </a:p>
          <a:p>
            <a:pPr lvl="0">
              <a:spcBef>
                <a:spcPct val="0"/>
              </a:spcBef>
              <a:defRPr/>
            </a:pPr>
            <a:endParaRPr lang="en-US" dirty="0">
              <a:latin typeface="Arial"/>
              <a:cs typeface="Arial"/>
            </a:endParaRPr>
          </a:p>
          <a:p>
            <a:pPr lvl="0">
              <a:spcBef>
                <a:spcPct val="0"/>
              </a:spcBef>
              <a:defRPr/>
            </a:pPr>
            <a:r>
              <a:rPr lang="en-US" sz="2400" b="1" dirty="0" err="1">
                <a:latin typeface="Arial"/>
                <a:cs typeface="Arial"/>
              </a:rPr>
              <a:t>AUC.diff</a:t>
            </a:r>
            <a:endParaRPr lang="en-US" sz="2400" b="1" dirty="0">
              <a:latin typeface="Arial"/>
              <a:cs typeface="Arial"/>
            </a:endParaRPr>
          </a:p>
          <a:p>
            <a:pPr>
              <a:spcBef>
                <a:spcPct val="0"/>
              </a:spcBef>
              <a:defRPr/>
            </a:pPr>
            <a:r>
              <a:rPr lang="en-US" dirty="0">
                <a:solidFill>
                  <a:schemeClr val="bg2">
                    <a:lumMod val="10000"/>
                  </a:schemeClr>
                </a:solidFill>
                <a:latin typeface="Arial"/>
                <a:cs typeface="Arial"/>
              </a:rPr>
              <a:t>Difference between </a:t>
            </a:r>
            <a:r>
              <a:rPr lang="en-US" dirty="0" err="1">
                <a:solidFill>
                  <a:schemeClr val="bg2">
                    <a:lumMod val="10000"/>
                  </a:schemeClr>
                </a:solidFill>
                <a:latin typeface="Arial"/>
                <a:cs typeface="Arial"/>
              </a:rPr>
              <a:t>AUC.Train</a:t>
            </a:r>
            <a:r>
              <a:rPr lang="en-US" dirty="0">
                <a:solidFill>
                  <a:schemeClr val="bg2">
                    <a:lumMod val="10000"/>
                  </a:schemeClr>
                </a:solidFill>
                <a:latin typeface="Arial"/>
                <a:cs typeface="Arial"/>
              </a:rPr>
              <a:t> and </a:t>
            </a:r>
            <a:r>
              <a:rPr lang="en-US" dirty="0" err="1">
                <a:solidFill>
                  <a:schemeClr val="bg2">
                    <a:lumMod val="10000"/>
                  </a:schemeClr>
                </a:solidFill>
                <a:latin typeface="Arial"/>
                <a:cs typeface="Arial"/>
              </a:rPr>
              <a:t>AUC.Test</a:t>
            </a:r>
            <a:r>
              <a:rPr lang="en-US" dirty="0">
                <a:solidFill>
                  <a:schemeClr val="bg2">
                    <a:lumMod val="10000"/>
                  </a:schemeClr>
                </a:solidFill>
                <a:latin typeface="Arial"/>
                <a:cs typeface="Arial"/>
              </a:rPr>
              <a:t> , averaged across iterations. Positively associated with degree of overfitting.</a:t>
            </a:r>
          </a:p>
          <a:p>
            <a:pPr lvl="0">
              <a:spcBef>
                <a:spcPct val="0"/>
              </a:spcBef>
              <a:defRPr/>
            </a:pPr>
            <a:endParaRPr lang="en-US" dirty="0">
              <a:latin typeface="Arial"/>
              <a:cs typeface="Arial"/>
            </a:endParaRPr>
          </a:p>
          <a:p>
            <a:pPr lvl="0">
              <a:spcBef>
                <a:spcPct val="0"/>
              </a:spcBef>
              <a:defRPr/>
            </a:pPr>
            <a:r>
              <a:rPr lang="en-US" sz="2400" b="1" dirty="0">
                <a:latin typeface="Arial"/>
                <a:cs typeface="Arial"/>
              </a:rPr>
              <a:t>orMTP and or10pct</a:t>
            </a:r>
          </a:p>
          <a:p>
            <a:pPr lvl="0">
              <a:spcBef>
                <a:spcPct val="0"/>
              </a:spcBef>
              <a:defRPr/>
            </a:pPr>
            <a:r>
              <a:rPr lang="en-US" dirty="0">
                <a:solidFill>
                  <a:srgbClr val="323232"/>
                </a:solidFill>
                <a:latin typeface="Arial"/>
                <a:cs typeface="Arial"/>
              </a:rPr>
              <a:t>Omission rates above thresholds. Rates &gt; target (0% and 10%) indicate overfitting.</a:t>
            </a:r>
          </a:p>
          <a:p>
            <a:pPr lvl="0">
              <a:spcBef>
                <a:spcPct val="0"/>
              </a:spcBef>
              <a:defRPr/>
            </a:pPr>
            <a:endParaRPr lang="en-US" dirty="0">
              <a:latin typeface="Arial"/>
              <a:cs typeface="Arial"/>
            </a:endParaRPr>
          </a:p>
          <a:p>
            <a:pPr lvl="0">
              <a:spcBef>
                <a:spcPct val="0"/>
              </a:spcBef>
              <a:defRPr/>
            </a:pPr>
            <a:r>
              <a:rPr lang="en-US" sz="2400" b="1" dirty="0" err="1">
                <a:latin typeface="Arial"/>
                <a:cs typeface="Arial"/>
              </a:rPr>
              <a:t>AICc</a:t>
            </a:r>
            <a:endParaRPr lang="en-US" sz="2400" b="1" dirty="0">
              <a:latin typeface="Arial"/>
              <a:cs typeface="Arial"/>
            </a:endParaRPr>
          </a:p>
          <a:p>
            <a:pPr>
              <a:spcBef>
                <a:spcPct val="0"/>
              </a:spcBef>
              <a:defRPr/>
            </a:pPr>
            <a:r>
              <a:rPr lang="en-US" dirty="0">
                <a:solidFill>
                  <a:schemeClr val="bg2">
                    <a:lumMod val="10000"/>
                  </a:schemeClr>
                </a:solidFill>
                <a:latin typeface="Arial"/>
                <a:cs typeface="Arial"/>
              </a:rPr>
              <a:t>AIC corrected for small sample size. Indicates model goodness-of-fit and complexity. </a:t>
            </a:r>
          </a:p>
        </p:txBody>
      </p:sp>
      <p:sp>
        <p:nvSpPr>
          <p:cNvPr id="2" name="TextBox 1">
            <a:extLst>
              <a:ext uri="{FF2B5EF4-FFF2-40B4-BE49-F238E27FC236}">
                <a16:creationId xmlns:a16="http://schemas.microsoft.com/office/drawing/2014/main" id="{3FA45CBF-8449-4285-836F-2FCE899C5D1A}"/>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ENMeval - Tuning Metrics </a:t>
            </a:r>
          </a:p>
        </p:txBody>
      </p:sp>
    </p:spTree>
    <p:extLst>
      <p:ext uri="{BB962C8B-B14F-4D97-AF65-F5344CB8AC3E}">
        <p14:creationId xmlns:p14="http://schemas.microsoft.com/office/powerpoint/2010/main" val="402380851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B862422-8010-49C4-A6EA-5D7C302DF9F8}"/>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Model Comparisons</a:t>
            </a:r>
          </a:p>
        </p:txBody>
      </p:sp>
      <p:sp>
        <p:nvSpPr>
          <p:cNvPr id="4" name="Cloud 3">
            <a:extLst>
              <a:ext uri="{FF2B5EF4-FFF2-40B4-BE49-F238E27FC236}">
                <a16:creationId xmlns:a16="http://schemas.microsoft.com/office/drawing/2014/main" id="{A30101BC-B7C9-437B-95D0-6F0BD46DC6D7}"/>
              </a:ext>
            </a:extLst>
          </p:cNvPr>
          <p:cNvSpPr/>
          <p:nvPr/>
        </p:nvSpPr>
        <p:spPr>
          <a:xfrm>
            <a:off x="1605035" y="4026356"/>
            <a:ext cx="1367165" cy="1146314"/>
          </a:xfrm>
          <a:prstGeom prst="cloud">
            <a:avLst/>
          </a:prstGeom>
          <a:solidFill>
            <a:schemeClr val="tx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50" dirty="0">
                <a:solidFill>
                  <a:schemeClr val="bg1"/>
                </a:solidFill>
              </a:rPr>
              <a:t>Model 2</a:t>
            </a:r>
          </a:p>
          <a:p>
            <a:pPr algn="ctr"/>
            <a:r>
              <a:rPr lang="en-US" sz="1350" dirty="0">
                <a:solidFill>
                  <a:schemeClr val="bg1"/>
                </a:solidFill>
              </a:rPr>
              <a:t>30m</a:t>
            </a:r>
          </a:p>
          <a:p>
            <a:pPr algn="ctr"/>
            <a:r>
              <a:rPr lang="en-US" sz="1350" dirty="0">
                <a:solidFill>
                  <a:schemeClr val="bg1"/>
                </a:solidFill>
              </a:rPr>
              <a:t>Default</a:t>
            </a:r>
          </a:p>
        </p:txBody>
      </p:sp>
      <p:sp>
        <p:nvSpPr>
          <p:cNvPr id="5" name="Cloud 4">
            <a:extLst>
              <a:ext uri="{FF2B5EF4-FFF2-40B4-BE49-F238E27FC236}">
                <a16:creationId xmlns:a16="http://schemas.microsoft.com/office/drawing/2014/main" id="{039130AB-F659-4B9F-B727-4FA660C2D00D}"/>
              </a:ext>
            </a:extLst>
          </p:cNvPr>
          <p:cNvSpPr/>
          <p:nvPr/>
        </p:nvSpPr>
        <p:spPr>
          <a:xfrm>
            <a:off x="5651147" y="1252962"/>
            <a:ext cx="1367165" cy="1146314"/>
          </a:xfrm>
          <a:prstGeom prst="cloud">
            <a:avLst/>
          </a:prstGeom>
          <a:solidFill>
            <a:schemeClr val="tx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50" dirty="0">
                <a:solidFill>
                  <a:schemeClr val="bg1"/>
                </a:solidFill>
              </a:rPr>
              <a:t>Model 3</a:t>
            </a:r>
          </a:p>
          <a:p>
            <a:pPr algn="ctr"/>
            <a:r>
              <a:rPr lang="en-US" sz="1350" dirty="0">
                <a:solidFill>
                  <a:schemeClr val="bg1"/>
                </a:solidFill>
              </a:rPr>
              <a:t>800m</a:t>
            </a:r>
          </a:p>
          <a:p>
            <a:pPr algn="ctr"/>
            <a:r>
              <a:rPr lang="en-US" sz="1350" dirty="0">
                <a:solidFill>
                  <a:schemeClr val="bg1"/>
                </a:solidFill>
              </a:rPr>
              <a:t>Tuned</a:t>
            </a:r>
          </a:p>
        </p:txBody>
      </p:sp>
      <p:sp>
        <p:nvSpPr>
          <p:cNvPr id="6" name="Cloud 5">
            <a:extLst>
              <a:ext uri="{FF2B5EF4-FFF2-40B4-BE49-F238E27FC236}">
                <a16:creationId xmlns:a16="http://schemas.microsoft.com/office/drawing/2014/main" id="{9FAE6BE1-A5FE-4AF8-B005-6F8F6BF39157}"/>
              </a:ext>
            </a:extLst>
          </p:cNvPr>
          <p:cNvSpPr/>
          <p:nvPr/>
        </p:nvSpPr>
        <p:spPr>
          <a:xfrm>
            <a:off x="5651147" y="4026356"/>
            <a:ext cx="1367165" cy="1146314"/>
          </a:xfrm>
          <a:prstGeom prst="cloud">
            <a:avLst/>
          </a:prstGeom>
          <a:solidFill>
            <a:schemeClr val="tx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50" dirty="0">
                <a:solidFill>
                  <a:schemeClr val="bg1"/>
                </a:solidFill>
              </a:rPr>
              <a:t>Model 4</a:t>
            </a:r>
          </a:p>
          <a:p>
            <a:pPr algn="ctr"/>
            <a:r>
              <a:rPr lang="en-US" sz="1350" dirty="0">
                <a:solidFill>
                  <a:schemeClr val="bg1"/>
                </a:solidFill>
              </a:rPr>
              <a:t>30m</a:t>
            </a:r>
          </a:p>
          <a:p>
            <a:pPr algn="ctr"/>
            <a:r>
              <a:rPr lang="en-US" sz="1350" dirty="0">
                <a:solidFill>
                  <a:schemeClr val="bg1"/>
                </a:solidFill>
              </a:rPr>
              <a:t>Tuned</a:t>
            </a:r>
          </a:p>
        </p:txBody>
      </p:sp>
      <p:sp>
        <p:nvSpPr>
          <p:cNvPr id="7" name="Cloud 6">
            <a:extLst>
              <a:ext uri="{FF2B5EF4-FFF2-40B4-BE49-F238E27FC236}">
                <a16:creationId xmlns:a16="http://schemas.microsoft.com/office/drawing/2014/main" id="{AFC9A852-ACE7-4694-A59B-6B2565BD9A08}"/>
              </a:ext>
            </a:extLst>
          </p:cNvPr>
          <p:cNvSpPr/>
          <p:nvPr/>
        </p:nvSpPr>
        <p:spPr>
          <a:xfrm>
            <a:off x="1605035" y="1252962"/>
            <a:ext cx="1367165" cy="1146314"/>
          </a:xfrm>
          <a:prstGeom prst="cloud">
            <a:avLst/>
          </a:prstGeom>
          <a:solidFill>
            <a:schemeClr val="tx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50" dirty="0">
                <a:solidFill>
                  <a:schemeClr val="bg1"/>
                </a:solidFill>
              </a:rPr>
              <a:t>Model 1</a:t>
            </a:r>
          </a:p>
          <a:p>
            <a:pPr algn="ctr"/>
            <a:r>
              <a:rPr lang="en-US" sz="1350" dirty="0">
                <a:solidFill>
                  <a:schemeClr val="bg1"/>
                </a:solidFill>
              </a:rPr>
              <a:t>800m</a:t>
            </a:r>
          </a:p>
          <a:p>
            <a:pPr algn="ctr"/>
            <a:r>
              <a:rPr lang="en-US" sz="1350" dirty="0">
                <a:solidFill>
                  <a:schemeClr val="bg1"/>
                </a:solidFill>
              </a:rPr>
              <a:t>Default</a:t>
            </a:r>
          </a:p>
        </p:txBody>
      </p:sp>
      <p:sp>
        <p:nvSpPr>
          <p:cNvPr id="8" name="Arrow: Left-Right 7">
            <a:extLst>
              <a:ext uri="{FF2B5EF4-FFF2-40B4-BE49-F238E27FC236}">
                <a16:creationId xmlns:a16="http://schemas.microsoft.com/office/drawing/2014/main" id="{2BA26E80-F99F-4317-A356-80F9F3B36275}"/>
              </a:ext>
            </a:extLst>
          </p:cNvPr>
          <p:cNvSpPr/>
          <p:nvPr/>
        </p:nvSpPr>
        <p:spPr>
          <a:xfrm>
            <a:off x="3184264" y="1589451"/>
            <a:ext cx="2323651" cy="473336"/>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Default vs Tuning</a:t>
            </a:r>
          </a:p>
        </p:txBody>
      </p:sp>
      <p:sp>
        <p:nvSpPr>
          <p:cNvPr id="9" name="Arrow: Left-Right 8">
            <a:extLst>
              <a:ext uri="{FF2B5EF4-FFF2-40B4-BE49-F238E27FC236}">
                <a16:creationId xmlns:a16="http://schemas.microsoft.com/office/drawing/2014/main" id="{FDBF19E1-4248-4BD0-99C7-02EE6C53D2B1}"/>
              </a:ext>
            </a:extLst>
          </p:cNvPr>
          <p:cNvSpPr/>
          <p:nvPr/>
        </p:nvSpPr>
        <p:spPr>
          <a:xfrm>
            <a:off x="3149848" y="4362845"/>
            <a:ext cx="2323651" cy="473336"/>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Default vs Tuning</a:t>
            </a:r>
          </a:p>
        </p:txBody>
      </p:sp>
      <p:sp>
        <p:nvSpPr>
          <p:cNvPr id="11" name="Arrow: Up-Down 10">
            <a:extLst>
              <a:ext uri="{FF2B5EF4-FFF2-40B4-BE49-F238E27FC236}">
                <a16:creationId xmlns:a16="http://schemas.microsoft.com/office/drawing/2014/main" id="{69C8EC19-4EFF-4250-A133-51C1F28C1B71}"/>
              </a:ext>
            </a:extLst>
          </p:cNvPr>
          <p:cNvSpPr/>
          <p:nvPr/>
        </p:nvSpPr>
        <p:spPr>
          <a:xfrm>
            <a:off x="6168772" y="2607556"/>
            <a:ext cx="348571" cy="1278338"/>
          </a:xfrm>
          <a:prstGeom prst="upDownArrow">
            <a:avLst/>
          </a:prstGeom>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1400" dirty="0"/>
              <a:t>Resolution</a:t>
            </a:r>
          </a:p>
        </p:txBody>
      </p:sp>
      <p:sp>
        <p:nvSpPr>
          <p:cNvPr id="13" name="Arrow: Up-Down 12">
            <a:extLst>
              <a:ext uri="{FF2B5EF4-FFF2-40B4-BE49-F238E27FC236}">
                <a16:creationId xmlns:a16="http://schemas.microsoft.com/office/drawing/2014/main" id="{1EF108AB-E069-4907-8B94-97A4548BE919}"/>
              </a:ext>
            </a:extLst>
          </p:cNvPr>
          <p:cNvSpPr/>
          <p:nvPr/>
        </p:nvSpPr>
        <p:spPr>
          <a:xfrm>
            <a:off x="2114331" y="2573647"/>
            <a:ext cx="348571" cy="1278338"/>
          </a:xfrm>
          <a:prstGeom prst="upDownArrow">
            <a:avLst/>
          </a:prstGeom>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1400" dirty="0"/>
              <a:t>Resolution</a:t>
            </a:r>
          </a:p>
        </p:txBody>
      </p:sp>
    </p:spTree>
    <p:extLst>
      <p:ext uri="{BB962C8B-B14F-4D97-AF65-F5344CB8AC3E}">
        <p14:creationId xmlns:p14="http://schemas.microsoft.com/office/powerpoint/2010/main" val="398908846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6038E41-4B91-4179-BF4F-7D8C1B9592FF}"/>
              </a:ext>
            </a:extLst>
          </p:cNvPr>
          <p:cNvPicPr>
            <a:picLocks noChangeAspect="1"/>
          </p:cNvPicPr>
          <p:nvPr/>
        </p:nvPicPr>
        <p:blipFill>
          <a:blip r:embed="rId2"/>
          <a:stretch>
            <a:fillRect/>
          </a:stretch>
        </p:blipFill>
        <p:spPr>
          <a:xfrm>
            <a:off x="410016" y="736883"/>
            <a:ext cx="7829741" cy="4978739"/>
          </a:xfrm>
          <a:prstGeom prst="rect">
            <a:avLst/>
          </a:prstGeom>
        </p:spPr>
      </p:pic>
      <p:sp>
        <p:nvSpPr>
          <p:cNvPr id="4" name="TextBox 3">
            <a:extLst>
              <a:ext uri="{FF2B5EF4-FFF2-40B4-BE49-F238E27FC236}">
                <a16:creationId xmlns:a16="http://schemas.microsoft.com/office/drawing/2014/main" id="{07FA5AB6-14C3-470A-A456-BAEE9F656D1E}"/>
              </a:ext>
            </a:extLst>
          </p:cNvPr>
          <p:cNvSpPr txBox="1"/>
          <p:nvPr/>
        </p:nvSpPr>
        <p:spPr>
          <a:xfrm>
            <a:off x="838929" y="75186"/>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800m Default and Tuned</a:t>
            </a:r>
          </a:p>
        </p:txBody>
      </p:sp>
    </p:spTree>
    <p:extLst>
      <p:ext uri="{BB962C8B-B14F-4D97-AF65-F5344CB8AC3E}">
        <p14:creationId xmlns:p14="http://schemas.microsoft.com/office/powerpoint/2010/main" val="59131175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C466BC8-97E2-4F6F-B33A-B4F38800609B}"/>
              </a:ext>
            </a:extLst>
          </p:cNvPr>
          <p:cNvSpPr txBox="1"/>
          <p:nvPr/>
        </p:nvSpPr>
        <p:spPr>
          <a:xfrm>
            <a:off x="838929" y="75186"/>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30m Default and Tuned</a:t>
            </a:r>
          </a:p>
        </p:txBody>
      </p:sp>
      <p:pic>
        <p:nvPicPr>
          <p:cNvPr id="5" name="Picture 4">
            <a:extLst>
              <a:ext uri="{FF2B5EF4-FFF2-40B4-BE49-F238E27FC236}">
                <a16:creationId xmlns:a16="http://schemas.microsoft.com/office/drawing/2014/main" id="{C2441900-04B4-40D3-A34B-8CFA961035F1}"/>
              </a:ext>
            </a:extLst>
          </p:cNvPr>
          <p:cNvPicPr>
            <a:picLocks noChangeAspect="1"/>
          </p:cNvPicPr>
          <p:nvPr/>
        </p:nvPicPr>
        <p:blipFill>
          <a:blip r:embed="rId3"/>
          <a:stretch>
            <a:fillRect/>
          </a:stretch>
        </p:blipFill>
        <p:spPr>
          <a:xfrm>
            <a:off x="528129" y="781781"/>
            <a:ext cx="7776942" cy="4908671"/>
          </a:xfrm>
          <a:prstGeom prst="rect">
            <a:avLst/>
          </a:prstGeom>
        </p:spPr>
      </p:pic>
    </p:spTree>
    <p:extLst>
      <p:ext uri="{BB962C8B-B14F-4D97-AF65-F5344CB8AC3E}">
        <p14:creationId xmlns:p14="http://schemas.microsoft.com/office/powerpoint/2010/main" val="319961981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C466BC8-97E2-4F6F-B33A-B4F38800609B}"/>
              </a:ext>
            </a:extLst>
          </p:cNvPr>
          <p:cNvSpPr txBox="1"/>
          <p:nvPr/>
        </p:nvSpPr>
        <p:spPr>
          <a:xfrm>
            <a:off x="838929" y="75186"/>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Hot Spot Analysis - Raw and Abs</a:t>
            </a:r>
          </a:p>
        </p:txBody>
      </p:sp>
      <p:pic>
        <p:nvPicPr>
          <p:cNvPr id="5" name="Picture 4">
            <a:extLst>
              <a:ext uri="{FF2B5EF4-FFF2-40B4-BE49-F238E27FC236}">
                <a16:creationId xmlns:a16="http://schemas.microsoft.com/office/drawing/2014/main" id="{C2441900-04B4-40D3-A34B-8CFA961035F1}"/>
              </a:ext>
            </a:extLst>
          </p:cNvPr>
          <p:cNvPicPr>
            <a:picLocks noChangeAspect="1"/>
          </p:cNvPicPr>
          <p:nvPr/>
        </p:nvPicPr>
        <p:blipFill>
          <a:blip r:embed="rId3"/>
          <a:stretch>
            <a:fillRect/>
          </a:stretch>
        </p:blipFill>
        <p:spPr>
          <a:xfrm>
            <a:off x="528129" y="760125"/>
            <a:ext cx="7776942" cy="4951984"/>
          </a:xfrm>
          <a:prstGeom prst="rect">
            <a:avLst/>
          </a:prstGeom>
        </p:spPr>
      </p:pic>
    </p:spTree>
    <p:extLst>
      <p:ext uri="{BB962C8B-B14F-4D97-AF65-F5344CB8AC3E}">
        <p14:creationId xmlns:p14="http://schemas.microsoft.com/office/powerpoint/2010/main" val="11906643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2" name="TextBox 1">
            <a:extLst>
              <a:ext uri="{FF2B5EF4-FFF2-40B4-BE49-F238E27FC236}">
                <a16:creationId xmlns:a16="http://schemas.microsoft.com/office/drawing/2014/main" id="{3FA45CBF-8449-4285-836F-2FCE899C5D1A}"/>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High Level Approach</a:t>
            </a:r>
          </a:p>
        </p:txBody>
      </p:sp>
      <p:pic>
        <p:nvPicPr>
          <p:cNvPr id="6" name="Picture 5">
            <a:extLst>
              <a:ext uri="{FF2B5EF4-FFF2-40B4-BE49-F238E27FC236}">
                <a16:creationId xmlns:a16="http://schemas.microsoft.com/office/drawing/2014/main" id="{50EC6F45-4910-4BAB-9B40-BA8932BB7B82}"/>
              </a:ext>
            </a:extLst>
          </p:cNvPr>
          <p:cNvPicPr>
            <a:picLocks noChangeAspect="1"/>
          </p:cNvPicPr>
          <p:nvPr/>
        </p:nvPicPr>
        <p:blipFill>
          <a:blip r:embed="rId3"/>
          <a:stretch>
            <a:fillRect/>
          </a:stretch>
        </p:blipFill>
        <p:spPr>
          <a:xfrm>
            <a:off x="228600" y="1879600"/>
            <a:ext cx="8686800" cy="3309257"/>
          </a:xfrm>
          <a:prstGeom prst="rect">
            <a:avLst/>
          </a:prstGeom>
        </p:spPr>
      </p:pic>
    </p:spTree>
    <p:extLst>
      <p:ext uri="{BB962C8B-B14F-4D97-AF65-F5344CB8AC3E}">
        <p14:creationId xmlns:p14="http://schemas.microsoft.com/office/powerpoint/2010/main" val="29747357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5F136030-C1E0-4A66-A5C1-58B7377CE370}"/>
              </a:ext>
            </a:extLst>
          </p:cNvPr>
          <p:cNvSpPr txBox="1"/>
          <p:nvPr/>
        </p:nvSpPr>
        <p:spPr>
          <a:xfrm>
            <a:off x="657675" y="32846"/>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Model Processing</a:t>
            </a:r>
          </a:p>
        </p:txBody>
      </p:sp>
      <p:pic>
        <p:nvPicPr>
          <p:cNvPr id="3" name="Picture 2">
            <a:extLst>
              <a:ext uri="{FF2B5EF4-FFF2-40B4-BE49-F238E27FC236}">
                <a16:creationId xmlns:a16="http://schemas.microsoft.com/office/drawing/2014/main" id="{00479B14-307B-4E24-A73C-F9CC8798CC0A}"/>
              </a:ext>
            </a:extLst>
          </p:cNvPr>
          <p:cNvPicPr>
            <a:picLocks noChangeAspect="1"/>
          </p:cNvPicPr>
          <p:nvPr/>
        </p:nvPicPr>
        <p:blipFill>
          <a:blip r:embed="rId3"/>
          <a:stretch>
            <a:fillRect/>
          </a:stretch>
        </p:blipFill>
        <p:spPr>
          <a:xfrm>
            <a:off x="0" y="857250"/>
            <a:ext cx="9144000" cy="5143500"/>
          </a:xfrm>
          <a:prstGeom prst="rect">
            <a:avLst/>
          </a:prstGeom>
        </p:spPr>
      </p:pic>
    </p:spTree>
    <p:extLst>
      <p:ext uri="{BB962C8B-B14F-4D97-AF65-F5344CB8AC3E}">
        <p14:creationId xmlns:p14="http://schemas.microsoft.com/office/powerpoint/2010/main" val="27186746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84E6ED-A92D-4D2A-85CC-056EBC84FE4C}"/>
              </a:ext>
            </a:extLst>
          </p:cNvPr>
          <p:cNvSpPr txBox="1"/>
          <p:nvPr/>
        </p:nvSpPr>
        <p:spPr>
          <a:xfrm>
            <a:off x="1990165" y="1260047"/>
            <a:ext cx="5163671" cy="3046988"/>
          </a:xfrm>
          <a:prstGeom prst="rect">
            <a:avLst/>
          </a:prstGeom>
          <a:noFill/>
        </p:spPr>
        <p:txBody>
          <a:bodyPr wrap="square" rtlCol="0">
            <a:spAutoFit/>
          </a:bodyPr>
          <a:lstStyle/>
          <a:p>
            <a:pPr algn="ctr"/>
            <a:r>
              <a:rPr lang="en-US" sz="9600" dirty="0">
                <a:latin typeface="Arial" panose="020B0604020202020204" pitchFamily="34" charset="0"/>
                <a:cs typeface="Arial" panose="020B0604020202020204" pitchFamily="34" charset="0"/>
              </a:rPr>
              <a:t>Model</a:t>
            </a:r>
          </a:p>
          <a:p>
            <a:pPr algn="ctr"/>
            <a:r>
              <a:rPr lang="en-US" sz="9600" dirty="0">
                <a:latin typeface="Arial" panose="020B0604020202020204" pitchFamily="34" charset="0"/>
                <a:cs typeface="Arial" panose="020B0604020202020204" pitchFamily="34" charset="0"/>
              </a:rPr>
              <a:t>Inputs</a:t>
            </a:r>
          </a:p>
        </p:txBody>
      </p:sp>
    </p:spTree>
    <p:extLst>
      <p:ext uri="{BB962C8B-B14F-4D97-AF65-F5344CB8AC3E}">
        <p14:creationId xmlns:p14="http://schemas.microsoft.com/office/powerpoint/2010/main" val="1369809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5" name="TextBox 4"/>
          <p:cNvSpPr txBox="1"/>
          <p:nvPr/>
        </p:nvSpPr>
        <p:spPr>
          <a:xfrm>
            <a:off x="473379" y="1235106"/>
            <a:ext cx="7399800" cy="3631763"/>
          </a:xfrm>
          <a:prstGeom prst="rect">
            <a:avLst/>
          </a:prstGeom>
          <a:noFill/>
        </p:spPr>
        <p:txBody>
          <a:bodyPr wrap="square" rtlCol="0">
            <a:spAutoFit/>
          </a:bodyPr>
          <a:lstStyle/>
          <a:p>
            <a:pPr lvl="0">
              <a:spcBef>
                <a:spcPct val="0"/>
              </a:spcBef>
              <a:defRPr/>
            </a:pPr>
            <a:r>
              <a:rPr lang="en-US" sz="2400" b="1" dirty="0">
                <a:latin typeface="Arial"/>
                <a:cs typeface="Arial"/>
              </a:rPr>
              <a:t>Presence Data</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Bristlecone pine locations from GBIF</a:t>
            </a:r>
          </a:p>
          <a:p>
            <a:pPr lvl="0">
              <a:spcBef>
                <a:spcPct val="0"/>
              </a:spcBef>
              <a:defRPr/>
            </a:pPr>
            <a:endParaRPr lang="en-US" dirty="0">
              <a:latin typeface="Arial"/>
              <a:cs typeface="Arial"/>
            </a:endParaRPr>
          </a:p>
          <a:p>
            <a:pPr lvl="0">
              <a:spcBef>
                <a:spcPct val="0"/>
              </a:spcBef>
              <a:defRPr/>
            </a:pPr>
            <a:r>
              <a:rPr lang="en-US" sz="2400" b="1" dirty="0">
                <a:latin typeface="Arial"/>
                <a:cs typeface="Arial"/>
              </a:rPr>
              <a:t>Climate Covariates</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PRISM climate model</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ClimateWNA </a:t>
            </a:r>
          </a:p>
          <a:p>
            <a:pPr marL="285750" indent="-285750">
              <a:spcBef>
                <a:spcPct val="0"/>
              </a:spcBef>
              <a:buFont typeface="Arial" panose="020B0604020202020204" pitchFamily="34" charset="0"/>
              <a:buChar char="•"/>
              <a:defRPr/>
            </a:pPr>
            <a:endParaRPr lang="en-US" sz="2000" dirty="0">
              <a:solidFill>
                <a:schemeClr val="bg2">
                  <a:lumMod val="10000"/>
                </a:schemeClr>
              </a:solidFill>
              <a:latin typeface="Arial"/>
              <a:cs typeface="Arial"/>
            </a:endParaRPr>
          </a:p>
          <a:p>
            <a:pPr lvl="0">
              <a:spcBef>
                <a:spcPct val="0"/>
              </a:spcBef>
              <a:defRPr/>
            </a:pPr>
            <a:r>
              <a:rPr lang="en-US" sz="2400" b="1" dirty="0">
                <a:latin typeface="Arial"/>
                <a:cs typeface="Arial"/>
              </a:rPr>
              <a:t>Elevation Derived Covariates</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USGS 3DEP 30-meter DEM</a:t>
            </a:r>
          </a:p>
          <a:p>
            <a:pPr marL="285750" indent="-285750">
              <a:spcBef>
                <a:spcPct val="0"/>
              </a:spcBef>
              <a:buFont typeface="Arial" panose="020B0604020202020204" pitchFamily="34" charset="0"/>
              <a:buChar char="•"/>
              <a:defRPr/>
            </a:pPr>
            <a:r>
              <a:rPr lang="en-US" sz="2000" dirty="0">
                <a:solidFill>
                  <a:schemeClr val="bg2">
                    <a:lumMod val="10000"/>
                  </a:schemeClr>
                </a:solidFill>
                <a:latin typeface="Arial"/>
                <a:cs typeface="Arial"/>
              </a:rPr>
              <a:t>PRISM 800-meter DEM</a:t>
            </a:r>
          </a:p>
          <a:p>
            <a:pPr marL="285750" indent="-285750">
              <a:spcBef>
                <a:spcPct val="0"/>
              </a:spcBef>
              <a:buFont typeface="Arial" panose="020B0604020202020204" pitchFamily="34" charset="0"/>
              <a:buChar char="•"/>
              <a:defRPr/>
            </a:pPr>
            <a:endParaRPr lang="en-US" sz="2000" dirty="0">
              <a:solidFill>
                <a:schemeClr val="bg2">
                  <a:lumMod val="10000"/>
                </a:schemeClr>
              </a:solidFill>
              <a:latin typeface="Arial"/>
              <a:cs typeface="Arial"/>
            </a:endParaRPr>
          </a:p>
        </p:txBody>
      </p:sp>
      <p:sp>
        <p:nvSpPr>
          <p:cNvPr id="2" name="TextBox 1">
            <a:extLst>
              <a:ext uri="{FF2B5EF4-FFF2-40B4-BE49-F238E27FC236}">
                <a16:creationId xmlns:a16="http://schemas.microsoft.com/office/drawing/2014/main" id="{3FA45CBF-8449-4285-836F-2FCE899C5D1A}"/>
              </a:ext>
            </a:extLst>
          </p:cNvPr>
          <p:cNvSpPr txBox="1"/>
          <p:nvPr/>
        </p:nvSpPr>
        <p:spPr>
          <a:xfrm>
            <a:off x="805758" y="398352"/>
            <a:ext cx="7466142"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Model Inputs</a:t>
            </a:r>
          </a:p>
        </p:txBody>
      </p:sp>
      <p:pic>
        <p:nvPicPr>
          <p:cNvPr id="6" name="Picture 5" descr="A group of palm trees next to a tree&#10;&#10;Description automatically generated">
            <a:extLst>
              <a:ext uri="{FF2B5EF4-FFF2-40B4-BE49-F238E27FC236}">
                <a16:creationId xmlns:a16="http://schemas.microsoft.com/office/drawing/2014/main" id="{4CC88383-5DE6-410B-AFA2-1AF369AB043A}"/>
              </a:ext>
            </a:extLst>
          </p:cNvPr>
          <p:cNvPicPr>
            <a:picLocks noChangeAspect="1"/>
          </p:cNvPicPr>
          <p:nvPr/>
        </p:nvPicPr>
        <p:blipFill>
          <a:blip r:embed="rId3"/>
          <a:stretch>
            <a:fillRect/>
          </a:stretch>
        </p:blipFill>
        <p:spPr>
          <a:xfrm>
            <a:off x="5213137" y="1235106"/>
            <a:ext cx="3625850" cy="3657600"/>
          </a:xfrm>
          <a:prstGeom prst="rect">
            <a:avLst/>
          </a:prstGeom>
        </p:spPr>
      </p:pic>
    </p:spTree>
    <p:extLst>
      <p:ext uri="{BB962C8B-B14F-4D97-AF65-F5344CB8AC3E}">
        <p14:creationId xmlns:p14="http://schemas.microsoft.com/office/powerpoint/2010/main" val="336291339"/>
      </p:ext>
    </p:extLst>
  </p:cSld>
  <p:clrMapOvr>
    <a:masterClrMapping/>
  </p:clrMapOvr>
</p:sld>
</file>

<file path=ppt/theme/theme1.xml><?xml version="1.0" encoding="utf-8"?>
<a:theme xmlns:a="http://schemas.openxmlformats.org/drawingml/2006/main" name="Office Theme">
  <a:themeElements>
    <a:clrScheme name="Custom 23">
      <a:dk1>
        <a:srgbClr val="99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Powerpoint_Dornsife_SSI_Template</Template>
  <TotalTime>7089</TotalTime>
  <Words>3305</Words>
  <Application>Microsoft Office PowerPoint</Application>
  <PresentationFormat>On-screen Show (4:3)</PresentationFormat>
  <Paragraphs>825</Paragraphs>
  <Slides>59</Slides>
  <Notes>36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59</vt:i4>
      </vt:variant>
    </vt:vector>
  </HeadingPairs>
  <TitlesOfParts>
    <vt:vector size="63" baseType="lpstr">
      <vt:lpstr>Arial</vt:lpstr>
      <vt:lpstr>Calibri</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USC Dornsife College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Susan Kamei</dc:creator>
  <cp:lastModifiedBy>Cass Kalinski</cp:lastModifiedBy>
  <cp:revision>851</cp:revision>
  <cp:lastPrinted>2019-02-24T05:36:40Z</cp:lastPrinted>
  <dcterms:created xsi:type="dcterms:W3CDTF">2014-06-03T20:14:39Z</dcterms:created>
  <dcterms:modified xsi:type="dcterms:W3CDTF">2019-03-07T17:23:45Z</dcterms:modified>
</cp:coreProperties>
</file>

<file path=docProps/thumbnail.jpeg>
</file>